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4"/>
  </p:notesMasterIdLst>
  <p:sldIdLst>
    <p:sldId id="1016" r:id="rId2"/>
    <p:sldId id="947" r:id="rId3"/>
    <p:sldId id="948" r:id="rId4"/>
    <p:sldId id="1026" r:id="rId5"/>
    <p:sldId id="1027" r:id="rId6"/>
    <p:sldId id="1028" r:id="rId7"/>
    <p:sldId id="1029" r:id="rId8"/>
    <p:sldId id="1030" r:id="rId9"/>
    <p:sldId id="1036" r:id="rId10"/>
    <p:sldId id="1031" r:id="rId11"/>
    <p:sldId id="1037" r:id="rId12"/>
    <p:sldId id="1034" r:id="rId13"/>
    <p:sldId id="1222" r:id="rId14"/>
    <p:sldId id="291" r:id="rId15"/>
    <p:sldId id="1032" r:id="rId16"/>
    <p:sldId id="1033" r:id="rId17"/>
    <p:sldId id="1223" r:id="rId18"/>
    <p:sldId id="1224" r:id="rId19"/>
    <p:sldId id="1227" r:id="rId20"/>
    <p:sldId id="1228" r:id="rId21"/>
    <p:sldId id="1231" r:id="rId22"/>
    <p:sldId id="295" r:id="rId23"/>
    <p:sldId id="1234" r:id="rId24"/>
    <p:sldId id="1235" r:id="rId25"/>
    <p:sldId id="1241" r:id="rId26"/>
    <p:sldId id="1242" r:id="rId27"/>
    <p:sldId id="1240" r:id="rId28"/>
    <p:sldId id="1232" r:id="rId29"/>
    <p:sldId id="1237" r:id="rId30"/>
    <p:sldId id="1236" r:id="rId31"/>
    <p:sldId id="1269" r:id="rId32"/>
    <p:sldId id="1245"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F0066"/>
    <a:srgbClr val="FFFF00"/>
    <a:srgbClr val="006600"/>
    <a:srgbClr val="FF6600"/>
    <a:srgbClr val="0000FF"/>
    <a:srgbClr val="FFFFFF"/>
    <a:srgbClr val="3333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11" autoAdjust="0"/>
    <p:restoredTop sz="91850" autoAdjust="0"/>
  </p:normalViewPr>
  <p:slideViewPr>
    <p:cSldViewPr>
      <p:cViewPr varScale="1">
        <p:scale>
          <a:sx n="60" d="100"/>
          <a:sy n="60" d="100"/>
        </p:scale>
        <p:origin x="264" y="4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DAED22-7A29-4A9E-B8EC-A32B4889A174}" type="datetimeFigureOut">
              <a:rPr lang="en-US" smtClean="0"/>
              <a:t>6/27/2022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715DA6-C5A1-4164-8FBC-E4B0D1B4BE12}" type="slidenum">
              <a:rPr lang="en-US" smtClean="0"/>
              <a:t>‹#›</a:t>
            </a:fld>
            <a:endParaRPr lang="en-US"/>
          </a:p>
        </p:txBody>
      </p:sp>
    </p:spTree>
    <p:extLst>
      <p:ext uri="{BB962C8B-B14F-4D97-AF65-F5344CB8AC3E}">
        <p14:creationId xmlns:p14="http://schemas.microsoft.com/office/powerpoint/2010/main" val="34782335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715DA6-C5A1-4164-8FBC-E4B0D1B4BE12}" type="slidenum">
              <a:rPr lang="en-US" smtClean="0"/>
              <a:t>7</a:t>
            </a:fld>
            <a:endParaRPr lang="en-US"/>
          </a:p>
        </p:txBody>
      </p:sp>
    </p:spTree>
    <p:extLst>
      <p:ext uri="{BB962C8B-B14F-4D97-AF65-F5344CB8AC3E}">
        <p14:creationId xmlns:p14="http://schemas.microsoft.com/office/powerpoint/2010/main" val="122776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7FAA9-0797-459A-9DDC-60AF31E5865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5875974-2CCF-4A28-9DE5-C32BEC3E4DD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FF8F5FF-506E-4093-88E4-B6335DFC8E2F}"/>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C3ECB38B-AEBD-499C-AE7B-5F6085F6404D}"/>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C9F8A1FD-F559-44C6-9C31-56C1B1BC04CF}"/>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0574197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46C5B-19CD-41D1-9132-4B557BDE51D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DEA42BF-3120-4E76-884E-0CEC681921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564130-D43C-4C8C-A12F-3DE1D20983E4}"/>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1B259756-8432-4456-88F5-6345E3053D3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DB978EF2-FDDE-41E0-9ECA-20FA235B462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9968883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EAB19A-A275-4334-BBD8-852322B71F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466FD98-FFBC-4F1B-BCE7-1F21202BA6A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730E5B2-D5F2-443F-BA61-0F871C6A6F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8D3AD875-7D32-4D5F-A51B-F8694B3174F9}"/>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4E60F68A-15C9-4184-9377-52EEABB4EFC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8935753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258939-70BC-40D1-852F-4B22446DB90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1B4CD1E-A1B4-4A03-B224-33D828934A4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BCF2DA-1CD5-433D-8597-AD8A0A551CD5}"/>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32CAD618-837E-4107-AE34-36BB1D980F74}"/>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96C747F4-25AF-4FFF-81AB-FAFC091C4532}"/>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55559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E61F-6057-47E9-A50C-B41118FF26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AF20EAC-53FA-4099-A1B5-9B68AA85694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34FE59E-42BB-431F-B6DD-E7837926D266}"/>
              </a:ext>
            </a:extLst>
          </p:cNvPr>
          <p:cNvSpPr>
            <a:spLocks noGrp="1"/>
          </p:cNvSpPr>
          <p:nvPr>
            <p:ph type="dt" sz="half" idx="10"/>
          </p:nvPr>
        </p:nvSpPr>
        <p:spPr/>
        <p:txBody>
          <a:bodyPr/>
          <a:lstStyle/>
          <a:p>
            <a:pPr>
              <a:defRPr/>
            </a:pPr>
            <a:endParaRPr lang="en-US"/>
          </a:p>
        </p:txBody>
      </p:sp>
      <p:sp>
        <p:nvSpPr>
          <p:cNvPr id="5" name="Footer Placeholder 4">
            <a:extLst>
              <a:ext uri="{FF2B5EF4-FFF2-40B4-BE49-F238E27FC236}">
                <a16:creationId xmlns:a16="http://schemas.microsoft.com/office/drawing/2014/main" id="{F4778F29-8DAD-4F66-9A9F-07BF23F31998}"/>
              </a:ext>
            </a:extLst>
          </p:cNvPr>
          <p:cNvSpPr>
            <a:spLocks noGrp="1"/>
          </p:cNvSpPr>
          <p:nvPr>
            <p:ph type="ftr" sz="quarter" idx="11"/>
          </p:nvPr>
        </p:nvSpPr>
        <p:spPr/>
        <p:txBody>
          <a:bodyPr/>
          <a:lstStyle/>
          <a:p>
            <a:pPr>
              <a:defRPr/>
            </a:pPr>
            <a:endParaRPr lang="en-US"/>
          </a:p>
        </p:txBody>
      </p:sp>
      <p:sp>
        <p:nvSpPr>
          <p:cNvPr id="6" name="Slide Number Placeholder 5">
            <a:extLst>
              <a:ext uri="{FF2B5EF4-FFF2-40B4-BE49-F238E27FC236}">
                <a16:creationId xmlns:a16="http://schemas.microsoft.com/office/drawing/2014/main" id="{2524F01A-1056-4DDB-85AB-180AEEA14A9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31013892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5EDF39-ABF5-446D-BAAB-4D564D4F723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F32148-B6EE-49B6-9897-890CA65F3C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99BE846-7945-4CBD-996F-CD7AECDC60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AD7488A-DC32-4854-92FA-E1C67D4D775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803EB1F2-1F80-4C49-ACC5-D166A8E4A55A}"/>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A33158AA-AED6-4347-8E80-69F1CA77D765}"/>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2467102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46516C-30DF-425E-94E5-3D9DCF47E96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8FF750B-417B-41E3-920A-DA318CAB269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2DE2D2E-3395-432D-B6CC-A4421291088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728D25-7F46-4AF7-A948-2E1ACE114FF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C7B626C-C118-465A-A34B-482EF3680A6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7C7E667-D97F-4B74-A5F8-3D3F775E5F1E}"/>
              </a:ext>
            </a:extLst>
          </p:cNvPr>
          <p:cNvSpPr>
            <a:spLocks noGrp="1"/>
          </p:cNvSpPr>
          <p:nvPr>
            <p:ph type="dt" sz="half" idx="10"/>
          </p:nvPr>
        </p:nvSpPr>
        <p:spPr/>
        <p:txBody>
          <a:bodyPr/>
          <a:lstStyle/>
          <a:p>
            <a:pPr>
              <a:defRPr/>
            </a:pPr>
            <a:endParaRPr lang="en-US"/>
          </a:p>
        </p:txBody>
      </p:sp>
      <p:sp>
        <p:nvSpPr>
          <p:cNvPr id="8" name="Footer Placeholder 7">
            <a:extLst>
              <a:ext uri="{FF2B5EF4-FFF2-40B4-BE49-F238E27FC236}">
                <a16:creationId xmlns:a16="http://schemas.microsoft.com/office/drawing/2014/main" id="{CF10FA65-DB34-4462-8479-733096EAEA40}"/>
              </a:ext>
            </a:extLst>
          </p:cNvPr>
          <p:cNvSpPr>
            <a:spLocks noGrp="1"/>
          </p:cNvSpPr>
          <p:nvPr>
            <p:ph type="ftr" sz="quarter" idx="11"/>
          </p:nvPr>
        </p:nvSpPr>
        <p:spPr/>
        <p:txBody>
          <a:bodyPr/>
          <a:lstStyle/>
          <a:p>
            <a:pPr>
              <a:defRPr/>
            </a:pPr>
            <a:endParaRPr lang="en-US"/>
          </a:p>
        </p:txBody>
      </p:sp>
      <p:sp>
        <p:nvSpPr>
          <p:cNvPr id="9" name="Slide Number Placeholder 8">
            <a:extLst>
              <a:ext uri="{FF2B5EF4-FFF2-40B4-BE49-F238E27FC236}">
                <a16:creationId xmlns:a16="http://schemas.microsoft.com/office/drawing/2014/main" id="{18B1572C-B771-4677-BC85-6BFCACCE3A5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854777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75350B-39AB-44BC-A510-71F23373B7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86D1C-A2CD-40AE-A45A-6F3973464C4E}"/>
              </a:ext>
            </a:extLst>
          </p:cNvPr>
          <p:cNvSpPr>
            <a:spLocks noGrp="1"/>
          </p:cNvSpPr>
          <p:nvPr>
            <p:ph type="dt" sz="half" idx="10"/>
          </p:nvPr>
        </p:nvSpPr>
        <p:spPr/>
        <p:txBody>
          <a:bodyPr/>
          <a:lstStyle/>
          <a:p>
            <a:pPr>
              <a:defRPr/>
            </a:pPr>
            <a:endParaRPr lang="en-US"/>
          </a:p>
        </p:txBody>
      </p:sp>
      <p:sp>
        <p:nvSpPr>
          <p:cNvPr id="4" name="Footer Placeholder 3">
            <a:extLst>
              <a:ext uri="{FF2B5EF4-FFF2-40B4-BE49-F238E27FC236}">
                <a16:creationId xmlns:a16="http://schemas.microsoft.com/office/drawing/2014/main" id="{83AC07C9-B8D9-45A8-99FC-2AC9ED734BE8}"/>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CD5A4D27-9D6C-4811-8F2D-6712C8550B23}"/>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585897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52FFB9D-1CF4-446E-8DFD-DC02C2D53F96}"/>
              </a:ext>
            </a:extLst>
          </p:cNvPr>
          <p:cNvSpPr>
            <a:spLocks noGrp="1"/>
          </p:cNvSpPr>
          <p:nvPr>
            <p:ph type="dt" sz="half" idx="10"/>
          </p:nvPr>
        </p:nvSpPr>
        <p:spPr/>
        <p:txBody>
          <a:bodyPr/>
          <a:lstStyle/>
          <a:p>
            <a:pPr>
              <a:defRPr/>
            </a:pPr>
            <a:endParaRPr lang="en-US"/>
          </a:p>
        </p:txBody>
      </p:sp>
      <p:sp>
        <p:nvSpPr>
          <p:cNvPr id="3" name="Footer Placeholder 2">
            <a:extLst>
              <a:ext uri="{FF2B5EF4-FFF2-40B4-BE49-F238E27FC236}">
                <a16:creationId xmlns:a16="http://schemas.microsoft.com/office/drawing/2014/main" id="{2608C77E-9C22-43AA-B179-0C3C69476B0F}"/>
              </a:ext>
            </a:extLst>
          </p:cNvPr>
          <p:cNvSpPr>
            <a:spLocks noGrp="1"/>
          </p:cNvSpPr>
          <p:nvPr>
            <p:ph type="ftr" sz="quarter" idx="11"/>
          </p:nvPr>
        </p:nvSpPr>
        <p:spPr/>
        <p:txBody>
          <a:bodyPr/>
          <a:lstStyle/>
          <a:p>
            <a:pPr>
              <a:defRPr/>
            </a:pPr>
            <a:endParaRPr lang="en-US"/>
          </a:p>
        </p:txBody>
      </p:sp>
      <p:sp>
        <p:nvSpPr>
          <p:cNvPr id="4" name="Slide Number Placeholder 3">
            <a:extLst>
              <a:ext uri="{FF2B5EF4-FFF2-40B4-BE49-F238E27FC236}">
                <a16:creationId xmlns:a16="http://schemas.microsoft.com/office/drawing/2014/main" id="{C04FACC6-65C2-4A6A-937D-AF68F54A07FC}"/>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54290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E74D6-7A89-4C06-9A1B-662FAAC0FC7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FFECAD-3DE0-4C62-8BB1-F01CA5C9B7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23EE00-159F-4D36-B948-F6C6C61621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FEB7696-0AAA-4E5A-89B9-FE591AB80EE0}"/>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FE5AE5D0-34CD-413E-BD2E-091DF24A116C}"/>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2388E662-FEDD-47BA-BEA8-E108B936B428}"/>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9020624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983A6-3DB1-45B6-8B85-998A932E03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01F2E7C-EF7E-4C6E-ADE8-B2F30A917FA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8A8E69C-7FAF-4C20-A3B4-D7945CE2E9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E374EA-1756-4EAA-BFC5-D0F7B61E315D}"/>
              </a:ext>
            </a:extLst>
          </p:cNvPr>
          <p:cNvSpPr>
            <a:spLocks noGrp="1"/>
          </p:cNvSpPr>
          <p:nvPr>
            <p:ph type="dt" sz="half" idx="10"/>
          </p:nvPr>
        </p:nvSpPr>
        <p:spPr/>
        <p:txBody>
          <a:bodyPr/>
          <a:lstStyle/>
          <a:p>
            <a:pPr>
              <a:defRPr/>
            </a:pPr>
            <a:endParaRPr lang="en-US"/>
          </a:p>
        </p:txBody>
      </p:sp>
      <p:sp>
        <p:nvSpPr>
          <p:cNvPr id="6" name="Footer Placeholder 5">
            <a:extLst>
              <a:ext uri="{FF2B5EF4-FFF2-40B4-BE49-F238E27FC236}">
                <a16:creationId xmlns:a16="http://schemas.microsoft.com/office/drawing/2014/main" id="{5FB0CC2F-DB2A-4976-9DC1-7C1DBF46EC58}"/>
              </a:ext>
            </a:extLst>
          </p:cNvPr>
          <p:cNvSpPr>
            <a:spLocks noGrp="1"/>
          </p:cNvSpPr>
          <p:nvPr>
            <p:ph type="ftr" sz="quarter" idx="11"/>
          </p:nvPr>
        </p:nvSpPr>
        <p:spPr/>
        <p:txBody>
          <a:bodyPr/>
          <a:lstStyle/>
          <a:p>
            <a:pPr>
              <a:defRPr/>
            </a:pPr>
            <a:endParaRPr lang="en-US"/>
          </a:p>
        </p:txBody>
      </p:sp>
      <p:sp>
        <p:nvSpPr>
          <p:cNvPr id="7" name="Slide Number Placeholder 6">
            <a:extLst>
              <a:ext uri="{FF2B5EF4-FFF2-40B4-BE49-F238E27FC236}">
                <a16:creationId xmlns:a16="http://schemas.microsoft.com/office/drawing/2014/main" id="{758B8417-9F8B-4609-8B23-ACF9B086682B}"/>
              </a:ext>
            </a:extLst>
          </p:cNvPr>
          <p:cNvSpPr>
            <a:spLocks noGrp="1"/>
          </p:cNvSpPr>
          <p:nvPr>
            <p:ph type="sldNum" sz="quarter" idx="12"/>
          </p:nvPr>
        </p:nvSpPr>
        <p:spPr/>
        <p:txBody>
          <a:body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21062952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A905A1-B0BA-40AD-A229-2828D5B6DB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92CDACB-D038-441F-BFB0-50458B8D84A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1176A6-B0E3-41CC-B3B6-1822956F28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endParaRPr lang="en-US"/>
          </a:p>
        </p:txBody>
      </p:sp>
      <p:sp>
        <p:nvSpPr>
          <p:cNvPr id="5" name="Footer Placeholder 4">
            <a:extLst>
              <a:ext uri="{FF2B5EF4-FFF2-40B4-BE49-F238E27FC236}">
                <a16:creationId xmlns:a16="http://schemas.microsoft.com/office/drawing/2014/main" id="{CF1F2AA0-E0A1-4E3F-A3AE-A9D779EB9B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a:extLst>
              <a:ext uri="{FF2B5EF4-FFF2-40B4-BE49-F238E27FC236}">
                <a16:creationId xmlns:a16="http://schemas.microsoft.com/office/drawing/2014/main" id="{62B959DA-681D-4127-AE60-01C4F3E9C0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9581DF2-B961-4A43-8B93-FE9979AA9AC1}" type="slidenum">
              <a:rPr lang="en-US" altLang="en-US" smtClean="0"/>
              <a:pPr/>
              <a:t>‹#›</a:t>
            </a:fld>
            <a:endParaRPr lang="en-US" altLang="en-US"/>
          </a:p>
        </p:txBody>
      </p:sp>
    </p:spTree>
    <p:extLst>
      <p:ext uri="{BB962C8B-B14F-4D97-AF65-F5344CB8AC3E}">
        <p14:creationId xmlns:p14="http://schemas.microsoft.com/office/powerpoint/2010/main" val="1457480948"/>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51.png"/><Relationship Id="rId5" Type="http://schemas.openxmlformats.org/officeDocument/2006/relationships/image" Target="../media/image16.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6.png"/><Relationship Id="rId7" Type="http://schemas.openxmlformats.org/officeDocument/2006/relationships/image" Target="../media/image28.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6.png"/><Relationship Id="rId7" Type="http://schemas.openxmlformats.org/officeDocument/2006/relationships/image" Target="../media/image32.png"/><Relationship Id="rId2" Type="http://schemas.openxmlformats.org/officeDocument/2006/relationships/image" Target="../media/image8.png"/><Relationship Id="rId1" Type="http://schemas.openxmlformats.org/officeDocument/2006/relationships/slideLayout" Target="../slideLayouts/slideLayout4.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310.png"/><Relationship Id="rId9"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4" Type="http://schemas.openxmlformats.org/officeDocument/2006/relationships/image" Target="../media/image32.gif"/></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6.png"/><Relationship Id="rId7" Type="http://schemas.openxmlformats.org/officeDocument/2006/relationships/image" Target="../media/image42.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11" Type="http://schemas.openxmlformats.org/officeDocument/2006/relationships/image" Target="../media/image46.png"/><Relationship Id="rId5" Type="http://schemas.openxmlformats.org/officeDocument/2006/relationships/image" Target="../media/image39.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44.png"/></Relationships>
</file>

<file path=ppt/slides/_rels/slide19.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6.png"/><Relationship Id="rId7" Type="http://schemas.openxmlformats.org/officeDocument/2006/relationships/image" Target="../media/image50.png"/><Relationship Id="rId12"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49.png"/><Relationship Id="rId11" Type="http://schemas.openxmlformats.org/officeDocument/2006/relationships/image" Target="../media/image54.png"/><Relationship Id="rId5" Type="http://schemas.openxmlformats.org/officeDocument/2006/relationships/image" Target="../media/image48.png"/><Relationship Id="rId10" Type="http://schemas.openxmlformats.org/officeDocument/2006/relationships/image" Target="../media/image53.png"/><Relationship Id="rId4" Type="http://schemas.openxmlformats.org/officeDocument/2006/relationships/image" Target="../media/image47.png"/><Relationship Id="rId9"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4.jp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48.png"/><Relationship Id="rId7" Type="http://schemas.openxmlformats.org/officeDocument/2006/relationships/image" Target="../media/image9.jpg"/><Relationship Id="rId2"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1.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png"/><Relationship Id="rId7" Type="http://schemas.openxmlformats.org/officeDocument/2006/relationships/image" Target="../media/image58.png"/><Relationship Id="rId12" Type="http://schemas.openxmlformats.org/officeDocument/2006/relationships/image" Target="../media/image35.jpg"/><Relationship Id="rId2" Type="http://schemas.openxmlformats.org/officeDocument/2006/relationships/image" Target="../media/image55.png"/><Relationship Id="rId1" Type="http://schemas.openxmlformats.org/officeDocument/2006/relationships/slideLayout" Target="../slideLayouts/slideLayout2.xml"/><Relationship Id="rId6" Type="http://schemas.microsoft.com/office/2007/relationships/hdphoto" Target="../media/hdphoto2.wdp"/><Relationship Id="rId11" Type="http://schemas.openxmlformats.org/officeDocument/2006/relationships/image" Target="../media/image62.png"/><Relationship Id="rId5" Type="http://schemas.openxmlformats.org/officeDocument/2006/relationships/image" Target="../media/image29.png"/><Relationship Id="rId10" Type="http://schemas.openxmlformats.org/officeDocument/2006/relationships/image" Target="../media/image61.png"/><Relationship Id="rId4" Type="http://schemas.openxmlformats.org/officeDocument/2006/relationships/image" Target="../media/image57.png"/><Relationship Id="rId9" Type="http://schemas.openxmlformats.org/officeDocument/2006/relationships/image" Target="../media/image60.png"/></Relationships>
</file>

<file path=ppt/slides/_rels/slide22.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image" Target="../media/image6.png"/><Relationship Id="rId7" Type="http://schemas.openxmlformats.org/officeDocument/2006/relationships/image" Target="../media/image64.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63.png"/><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8" Type="http://schemas.openxmlformats.org/officeDocument/2006/relationships/image" Target="../media/image43.png"/><Relationship Id="rId13" Type="http://schemas.openxmlformats.org/officeDocument/2006/relationships/image" Target="../media/image16.png"/><Relationship Id="rId12" Type="http://schemas.openxmlformats.org/officeDocument/2006/relationships/image" Target="../media/image69.png"/><Relationship Id="rId1" Type="http://schemas.openxmlformats.org/officeDocument/2006/relationships/slideLayout" Target="../slideLayouts/slideLayout2.xml"/><Relationship Id="rId11" Type="http://schemas.openxmlformats.org/officeDocument/2006/relationships/image" Target="../media/image6.png"/><Relationship Id="rId5" Type="http://schemas.openxmlformats.org/officeDocument/2006/relationships/image" Target="../media/image39.png"/><Relationship Id="rId15" Type="http://schemas.openxmlformats.org/officeDocument/2006/relationships/image" Target="../media/image71.png"/><Relationship Id="rId10" Type="http://schemas.openxmlformats.org/officeDocument/2006/relationships/image" Target="../media/image5.png"/><Relationship Id="rId4" Type="http://schemas.openxmlformats.org/officeDocument/2006/relationships/image" Target="../media/image41.png"/><Relationship Id="rId9" Type="http://schemas.openxmlformats.org/officeDocument/2006/relationships/image" Target="../media/image44.png"/><Relationship Id="rId1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67.png"/><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70.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8.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jp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63.png"/><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6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640.png"/><Relationship Id="rId5" Type="http://schemas.openxmlformats.org/officeDocument/2006/relationships/image" Target="../media/image16.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39.jpg"/><Relationship Id="rId5" Type="http://schemas.openxmlformats.org/officeDocument/2006/relationships/image" Target="../media/image16.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9.png"/><Relationship Id="rId1" Type="http://schemas.openxmlformats.org/officeDocument/2006/relationships/slideLayout" Target="../slideLayouts/slideLayout2.xml"/><Relationship Id="rId5" Type="http://schemas.openxmlformats.org/officeDocument/2006/relationships/image" Target="../media/image41.jpg"/><Relationship Id="rId4" Type="http://schemas.openxmlformats.org/officeDocument/2006/relationships/image" Target="../media/image40.jpg"/></Relationships>
</file>

<file path=ppt/slides/_rels/slide3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8.png"/><Relationship Id="rId1" Type="http://schemas.openxmlformats.org/officeDocument/2006/relationships/slideLayout" Target="../slideLayouts/slideLayout6.xml"/><Relationship Id="rId5" Type="http://schemas.openxmlformats.org/officeDocument/2006/relationships/image" Target="../media/image77.png"/><Relationship Id="rId4" Type="http://schemas.openxmlformats.org/officeDocument/2006/relationships/image" Target="../media/image76.png"/></Relationships>
</file>

<file path=ppt/slides/_rels/slide3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tmjpainandtreatment.com/2014/09/answers-to-questions-about-tmj-disorders/" TargetMode="External"/><Relationship Id="rId1" Type="http://schemas.openxmlformats.org/officeDocument/2006/relationships/slideLayout" Target="../slideLayouts/slideLayout6.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jp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gif"/><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14.gif"/><Relationship Id="rId5" Type="http://schemas.openxmlformats.org/officeDocument/2006/relationships/image" Target="../media/image8.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17.png"/><Relationship Id="rId3" Type="http://schemas.openxmlformats.org/officeDocument/2006/relationships/image" Target="../media/image6.png"/><Relationship Id="rId7" Type="http://schemas.openxmlformats.org/officeDocument/2006/relationships/image" Target="../media/image20.png"/><Relationship Id="rId12"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Layout" Target="../slideLayouts/slideLayout2.xml"/><Relationship Id="rId11" Type="http://schemas.openxmlformats.org/officeDocument/2006/relationships/image" Target="../media/image22.png"/><Relationship Id="rId10" Type="http://schemas.openxmlformats.org/officeDocument/2006/relationships/image" Target="../media/image23.png"/><Relationship Id="rId4" Type="http://schemas.openxmlformats.org/officeDocument/2006/relationships/image" Target="../media/image8.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616E20-9327-46C1-8227-D530D61FDCB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444439-E0C3-4B11-9734-BC8D7068017F}"/>
              </a:ext>
            </a:extLst>
          </p:cNvPr>
          <p:cNvSpPr>
            <a:spLocks noGrp="1"/>
          </p:cNvSpPr>
          <p:nvPr>
            <p:ph idx="1"/>
          </p:nvPr>
        </p:nvSpPr>
        <p:spPr/>
        <p:txBody>
          <a:bodyPr/>
          <a:lstStyle/>
          <a:p>
            <a:endParaRPr lang="en-US"/>
          </a:p>
        </p:txBody>
      </p:sp>
      <p:pic>
        <p:nvPicPr>
          <p:cNvPr id="4" name="Picture 3" descr="A race car on a track&#10;&#10;Description automatically generated with medium confidence">
            <a:extLst>
              <a:ext uri="{FF2B5EF4-FFF2-40B4-BE49-F238E27FC236}">
                <a16:creationId xmlns:a16="http://schemas.microsoft.com/office/drawing/2014/main" id="{463212B9-C814-40C6-8CA2-499123F02881}"/>
              </a:ext>
            </a:extLst>
          </p:cNvPr>
          <p:cNvPicPr>
            <a:picLocks noChangeAspect="1"/>
          </p:cNvPicPr>
          <p:nvPr/>
        </p:nvPicPr>
        <p:blipFill rotWithShape="1">
          <a:blip r:embed="rId4">
            <a:extLst>
              <a:ext uri="{28A0092B-C50C-407E-A947-70E740481C1C}">
                <a14:useLocalDpi xmlns:a14="http://schemas.microsoft.com/office/drawing/2010/main" val="0"/>
              </a:ext>
            </a:extLst>
          </a:blip>
          <a:srcRect l="2" t="8107" r="-81" b="-679"/>
          <a:stretch/>
        </p:blipFill>
        <p:spPr>
          <a:xfrm>
            <a:off x="0" y="-1"/>
            <a:ext cx="12192000" cy="6858001"/>
          </a:xfrm>
          <a:prstGeom prst="rect">
            <a:avLst/>
          </a:prstGeom>
          <a:ln>
            <a:noFill/>
          </a:ln>
          <a:effectLst>
            <a:softEdge rad="112500"/>
          </a:effectLst>
        </p:spPr>
      </p:pic>
      <p:sp>
        <p:nvSpPr>
          <p:cNvPr id="6" name="TextBox 10">
            <a:extLst>
              <a:ext uri="{FF2B5EF4-FFF2-40B4-BE49-F238E27FC236}">
                <a16:creationId xmlns:a16="http://schemas.microsoft.com/office/drawing/2014/main" id="{1833E226-9E6C-4FD2-B6BF-3E8907C001DD}"/>
              </a:ext>
            </a:extLst>
          </p:cNvPr>
          <p:cNvSpPr>
            <a:spLocks noChangeArrowheads="1"/>
          </p:cNvSpPr>
          <p:nvPr>
            <p:custDataLst>
              <p:tags r:id="rId1"/>
            </p:custDataLst>
          </p:nvPr>
        </p:nvSpPr>
        <p:spPr bwMode="auto">
          <a:xfrm>
            <a:off x="-304800" y="4817471"/>
            <a:ext cx="13299712" cy="783193"/>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r>
              <a:rPr lang="en-US" altLang="en-US" sz="4000" b="1">
                <a:solidFill>
                  <a:srgbClr val="FFFF00"/>
                </a:solidFill>
                <a:ea typeface="ＭＳ Ｐゴシック" panose="020B0600070205080204" pitchFamily="50" charset="-128"/>
              </a:rPr>
              <a:t>Gia tốc. Chuyển động thẳng biến đổi đều</a:t>
            </a:r>
            <a:endParaRPr lang="en-US" altLang="en-US" sz="4000" b="1">
              <a:solidFill>
                <a:srgbClr val="FFFF00"/>
              </a:solidFill>
            </a:endParaRPr>
          </a:p>
        </p:txBody>
      </p:sp>
      <p:sp>
        <p:nvSpPr>
          <p:cNvPr id="7" name="TextBox 11">
            <a:extLst>
              <a:ext uri="{FF2B5EF4-FFF2-40B4-BE49-F238E27FC236}">
                <a16:creationId xmlns:a16="http://schemas.microsoft.com/office/drawing/2014/main" id="{F1CAC48E-8FA3-4CD8-9C8F-AB11C67071D0}"/>
              </a:ext>
            </a:extLst>
          </p:cNvPr>
          <p:cNvSpPr>
            <a:spLocks noChangeArrowheads="1"/>
          </p:cNvSpPr>
          <p:nvPr>
            <p:custDataLst>
              <p:tags r:id="rId2"/>
            </p:custDataLst>
          </p:nvPr>
        </p:nvSpPr>
        <p:spPr bwMode="auto">
          <a:xfrm>
            <a:off x="-794109" y="4377380"/>
            <a:ext cx="3264618" cy="646986"/>
          </a:xfrm>
          <a:prstGeom prst="roundRect">
            <a:avLst>
              <a:gd name="adj" fmla="val 16667"/>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square">
            <a:spAutoFit/>
          </a:bodyPr>
          <a:lstStyle>
            <a:lvl1pPr>
              <a:defRPr sz="2000">
                <a:solidFill>
                  <a:schemeClr val="tx1"/>
                </a:solidFill>
                <a:latin typeface="Arial" panose="020B0604020202020204" pitchFamily="34" charset="0"/>
                <a:cs typeface="Arial" panose="020B0604020202020204" pitchFamily="34" charset="0"/>
              </a:defRPr>
            </a:lvl1pPr>
            <a:lvl2pPr marL="742950" indent="-285750">
              <a:defRPr sz="2000">
                <a:solidFill>
                  <a:schemeClr val="tx1"/>
                </a:solidFill>
                <a:latin typeface="Arial" panose="020B0604020202020204" pitchFamily="34" charset="0"/>
                <a:cs typeface="Arial" panose="020B0604020202020204" pitchFamily="34" charset="0"/>
              </a:defRPr>
            </a:lvl2pPr>
            <a:lvl3pPr marL="1143000" indent="-228600">
              <a:defRPr sz="2000">
                <a:solidFill>
                  <a:schemeClr val="tx1"/>
                </a:solidFill>
                <a:latin typeface="Arial" panose="020B0604020202020204" pitchFamily="34" charset="0"/>
                <a:cs typeface="Arial" panose="020B0604020202020204" pitchFamily="34" charset="0"/>
              </a:defRPr>
            </a:lvl3pPr>
            <a:lvl4pPr marL="1600200" indent="-228600">
              <a:defRPr sz="2000">
                <a:solidFill>
                  <a:schemeClr val="tx1"/>
                </a:solidFill>
                <a:latin typeface="Arial" panose="020B0604020202020204" pitchFamily="34" charset="0"/>
                <a:cs typeface="Arial" panose="020B0604020202020204" pitchFamily="34" charset="0"/>
              </a:defRPr>
            </a:lvl4pPr>
            <a:lvl5pPr marL="2057400" indent="-228600">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cs typeface="Arial" panose="020B0604020202020204" pitchFamily="34" charset="0"/>
              </a:defRPr>
            </a:lvl9pPr>
          </a:lstStyle>
          <a:p>
            <a:pPr algn="ctr">
              <a:spcBef>
                <a:spcPct val="50000"/>
              </a:spcBef>
            </a:pPr>
            <a:r>
              <a:rPr lang="en-US" altLang="en-US" sz="3200" b="1" i="1">
                <a:solidFill>
                  <a:schemeClr val="bg1"/>
                </a:solidFill>
                <a:latin typeface="Times New Roman" panose="02020603050405020304" pitchFamily="18" charset="0"/>
                <a:cs typeface="Times New Roman" panose="02020603050405020304" pitchFamily="18" charset="0"/>
              </a:rPr>
              <a:t>Bài 7:</a:t>
            </a:r>
          </a:p>
        </p:txBody>
      </p:sp>
    </p:spTree>
    <p:extLst>
      <p:ext uri="{BB962C8B-B14F-4D97-AF65-F5344CB8AC3E}">
        <p14:creationId xmlns:p14="http://schemas.microsoft.com/office/powerpoint/2010/main" val="36781590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001" y="1174271"/>
            <a:ext cx="11853239" cy="652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746884" y="1223519"/>
            <a:ext cx="10698232" cy="474104"/>
          </a:xfrm>
          <a:prstGeom prst="rect">
            <a:avLst/>
          </a:prstGeom>
          <a:noFill/>
        </p:spPr>
        <p:txBody>
          <a:bodyPr wrap="square">
            <a:spAutoFit/>
          </a:bodyPr>
          <a:lstStyle/>
          <a:p>
            <a:pPr algn="ctr">
              <a:lnSpc>
                <a:spcPct val="107000"/>
              </a:lnSpc>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Gia tốc là đại lượng đặc trưng cho độ biến thiên của vận tốc theo thời gian</a:t>
            </a:r>
          </a:p>
        </p:txBody>
      </p:sp>
      <p:sp>
        <p:nvSpPr>
          <p:cNvPr id="23" name="TextBox 22">
            <a:extLst>
              <a:ext uri="{FF2B5EF4-FFF2-40B4-BE49-F238E27FC236}">
                <a16:creationId xmlns:a16="http://schemas.microsoft.com/office/drawing/2014/main" id="{F37B084C-4169-43EA-817C-13DDF9816F2E}"/>
              </a:ext>
            </a:extLst>
          </p:cNvPr>
          <p:cNvSpPr txBox="1"/>
          <p:nvPr/>
        </p:nvSpPr>
        <p:spPr>
          <a:xfrm>
            <a:off x="-305819" y="1944154"/>
            <a:ext cx="8082808" cy="483209"/>
          </a:xfrm>
          <a:prstGeom prst="rect">
            <a:avLst/>
          </a:prstGeom>
          <a:noFill/>
        </p:spPr>
        <p:txBody>
          <a:bodyPr wrap="square">
            <a:spAutoFit/>
          </a:bodyPr>
          <a:lstStyle/>
          <a:p>
            <a:pPr algn="ctr">
              <a:lnSpc>
                <a:spcPct val="107000"/>
              </a:lnSpc>
              <a:spcAft>
                <a:spcPts val="500"/>
              </a:spcAft>
            </a:pPr>
            <a:r>
              <a:rPr lang="en-US" sz="2500" i="1">
                <a:effectLst/>
                <a:latin typeface="Arial" panose="020B0604020202020204" pitchFamily="34" charset="0"/>
                <a:ea typeface="Times New Roman" panose="02020603050405020304" pitchFamily="18" charset="0"/>
                <a:cs typeface="Times New Roman" panose="02020603050405020304" pitchFamily="18" charset="0"/>
              </a:rPr>
              <a:t>Gia tốc trung bình trong chuyển động thẳng:</a:t>
            </a:r>
            <a:endParaRPr lang="en-US" sz="2500" i="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4" name="Group 23">
            <a:extLst>
              <a:ext uri="{FF2B5EF4-FFF2-40B4-BE49-F238E27FC236}">
                <a16:creationId xmlns:a16="http://schemas.microsoft.com/office/drawing/2014/main" id="{B0DA3DBF-847D-4490-9D25-361115723A4C}"/>
              </a:ext>
            </a:extLst>
          </p:cNvPr>
          <p:cNvGrpSpPr/>
          <p:nvPr/>
        </p:nvGrpSpPr>
        <p:grpSpPr>
          <a:xfrm>
            <a:off x="1634301" y="2634270"/>
            <a:ext cx="3962400" cy="1205406"/>
            <a:chOff x="1219200" y="3353786"/>
            <a:chExt cx="3467101" cy="1205406"/>
          </a:xfrm>
        </p:grpSpPr>
        <p:pic>
          <p:nvPicPr>
            <p:cNvPr id="25" name="Picture 24" descr="empty-red-rectangle">
              <a:extLst>
                <a:ext uri="{FF2B5EF4-FFF2-40B4-BE49-F238E27FC236}">
                  <a16:creationId xmlns:a16="http://schemas.microsoft.com/office/drawing/2014/main" id="{5CAD32F4-CDC8-40C0-B70A-3776D8DDBD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8" name="Object 60">
                  <a:extLst>
                    <a:ext uri="{FF2B5EF4-FFF2-40B4-BE49-F238E27FC236}">
                      <a16:creationId xmlns:a16="http://schemas.microsoft.com/office/drawing/2014/main" id="{0A4650E5-9F1D-47F6-BDD2-CBBB32E7328A}"/>
                    </a:ext>
                  </a:extLst>
                </p:cNvPr>
                <p:cNvSpPr txBox="1"/>
                <p:nvPr/>
              </p:nvSpPr>
              <p:spPr bwMode="auto">
                <a:xfrm>
                  <a:off x="1409701" y="3353786"/>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i="1" smtClean="0">
                            <a:solidFill>
                              <a:srgbClr val="000000"/>
                            </a:solidFill>
                            <a:latin typeface="Cambria Math" panose="02040503050406030204" pitchFamily="18" charset="0"/>
                          </a:rPr>
                          <m:t>𝑎</m:t>
                        </m:r>
                        <m:r>
                          <a:rPr lang="en-US" sz="3000" b="0" i="1" baseline="-25000" smtClean="0">
                            <a:solidFill>
                              <a:srgbClr val="000000"/>
                            </a:solidFill>
                            <a:latin typeface="Cambria Math" panose="02040503050406030204" pitchFamily="18" charset="0"/>
                          </a:rPr>
                          <m:t>𝑡𝑏</m:t>
                        </m:r>
                        <m:r>
                          <a:rPr lang="en-US" sz="3000" i="1" smtClean="0">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𝑣</m:t>
                            </m:r>
                          </m:num>
                          <m:den>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𝑡</m:t>
                            </m:r>
                          </m:den>
                        </m:f>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b="0" i="1" smtClean="0">
                                    <a:solidFill>
                                      <a:srgbClr val="000000"/>
                                    </a:solidFill>
                                    <a:latin typeface="Cambria Math" panose="02040503050406030204" pitchFamily="18" charset="0"/>
                                  </a:rPr>
                                  <m:t>2</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b="0" i="1" smtClean="0">
                                    <a:solidFill>
                                      <a:srgbClr val="000000"/>
                                    </a:solidFill>
                                    <a:latin typeface="Cambria Math" panose="02040503050406030204" pitchFamily="18" charset="0"/>
                                  </a:rPr>
                                  <m:t>1</m:t>
                                </m:r>
                              </m:sub>
                            </m:sSub>
                          </m:num>
                          <m:den>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𝑡</m:t>
                                </m:r>
                              </m:e>
                              <m:sub>
                                <m:r>
                                  <a:rPr lang="en-US" sz="3000" i="1">
                                    <a:solidFill>
                                      <a:srgbClr val="000000"/>
                                    </a:solidFill>
                                    <a:latin typeface="Cambria Math" panose="02040503050406030204" pitchFamily="18" charset="0"/>
                                  </a:rPr>
                                  <m:t>2</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𝑡</m:t>
                                </m:r>
                              </m:e>
                              <m:sub>
                                <m:r>
                                  <a:rPr lang="en-US" sz="3000" i="1">
                                    <a:solidFill>
                                      <a:srgbClr val="000000"/>
                                    </a:solidFill>
                                    <a:latin typeface="Cambria Math" panose="02040503050406030204" pitchFamily="18" charset="0"/>
                                  </a:rPr>
                                  <m:t>1</m:t>
                                </m:r>
                              </m:sub>
                            </m:sSub>
                          </m:den>
                        </m:f>
                      </m:oMath>
                    </m:oMathPara>
                  </a14:m>
                  <a:endParaRPr lang="en-US" sz="3000">
                    <a:latin typeface="Arial" panose="020B0604020202020204" pitchFamily="34" charset="0"/>
                    <a:cs typeface="Arial" panose="020B0604020202020204" pitchFamily="34" charset="0"/>
                  </a:endParaRPr>
                </a:p>
              </p:txBody>
            </p:sp>
          </mc:Choice>
          <mc:Fallback xmlns="">
            <p:sp>
              <p:nvSpPr>
                <p:cNvPr id="28" name="Object 60">
                  <a:extLst>
                    <a:ext uri="{FF2B5EF4-FFF2-40B4-BE49-F238E27FC236}">
                      <a16:creationId xmlns:a16="http://schemas.microsoft.com/office/drawing/2014/main" id="{0A4650E5-9F1D-47F6-BDD2-CBBB32E7328A}"/>
                    </a:ext>
                  </a:extLst>
                </p:cNvPr>
                <p:cNvSpPr txBox="1">
                  <a:spLocks noRot="1" noChangeAspect="1" noMove="1" noResize="1" noEditPoints="1" noAdjustHandles="1" noChangeArrowheads="1" noChangeShapeType="1" noTextEdit="1"/>
                </p:cNvSpPr>
                <p:nvPr/>
              </p:nvSpPr>
              <p:spPr bwMode="auto">
                <a:xfrm>
                  <a:off x="1409701" y="3353786"/>
                  <a:ext cx="3276600" cy="1192212"/>
                </a:xfrm>
                <a:prstGeom prst="rect">
                  <a:avLst/>
                </a:prstGeom>
                <a:blipFill>
                  <a:blip r:embed="rId6"/>
                  <a:stretch>
                    <a:fillRect/>
                  </a:stretch>
                </a:blipFill>
                <a:ln>
                  <a:noFill/>
                </a:ln>
                <a:effectLst/>
              </p:spPr>
              <p:txBody>
                <a:bodyPr/>
                <a:lstStyle/>
                <a:p>
                  <a:r>
                    <a:rPr lang="en-US">
                      <a:noFill/>
                    </a:rPr>
                    <a:t> </a:t>
                  </a:r>
                </a:p>
              </p:txBody>
            </p:sp>
          </mc:Fallback>
        </mc:AlternateContent>
      </p:grpSp>
      <p:sp>
        <p:nvSpPr>
          <p:cNvPr id="30" name="Text Box 18">
            <a:extLst>
              <a:ext uri="{FF2B5EF4-FFF2-40B4-BE49-F238E27FC236}">
                <a16:creationId xmlns:a16="http://schemas.microsoft.com/office/drawing/2014/main" id="{D7406EDC-9554-47B9-B28E-FD82E140EB29}"/>
              </a:ext>
            </a:extLst>
          </p:cNvPr>
          <p:cNvSpPr txBox="1">
            <a:spLocks noChangeArrowheads="1"/>
          </p:cNvSpPr>
          <p:nvPr/>
        </p:nvSpPr>
        <p:spPr bwMode="auto">
          <a:xfrm>
            <a:off x="6248289" y="2569383"/>
            <a:ext cx="5196827" cy="14465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1312863" indent="-1312863" eaLnBrk="0" hangingPunct="0"/>
            <a:r>
              <a:rPr lang="en-US" altLang="en-US" sz="2200" i="1">
                <a:latin typeface="Arial" panose="020B0604020202020204" pitchFamily="34" charset="0"/>
                <a:cs typeface="Arial" panose="020B0604020202020204" pitchFamily="34" charset="0"/>
              </a:rPr>
              <a:t>v</a:t>
            </a:r>
            <a:r>
              <a:rPr lang="en-US" altLang="en-US" sz="2200" i="1" baseline="-25000">
                <a:latin typeface="Arial" panose="020B0604020202020204" pitchFamily="34" charset="0"/>
                <a:cs typeface="Arial" panose="020B0604020202020204" pitchFamily="34" charset="0"/>
              </a:rPr>
              <a:t>1</a:t>
            </a:r>
            <a:r>
              <a:rPr lang="en-US" altLang="en-US" sz="2200" i="1">
                <a:latin typeface="Arial" panose="020B0604020202020204" pitchFamily="34" charset="0"/>
                <a:cs typeface="Arial" panose="020B0604020202020204" pitchFamily="34" charset="0"/>
              </a:rPr>
              <a:t> là vận tốc đầu ở thời điểm t</a:t>
            </a:r>
            <a:r>
              <a:rPr lang="en-US" altLang="en-US" sz="2200" i="1" baseline="-25000">
                <a:latin typeface="Arial" panose="020B0604020202020204" pitchFamily="34" charset="0"/>
                <a:cs typeface="Arial" panose="020B0604020202020204" pitchFamily="34" charset="0"/>
              </a:rPr>
              <a:t>1 </a:t>
            </a:r>
          </a:p>
          <a:p>
            <a:pPr marL="1312863" indent="-1312863" eaLnBrk="0" hangingPunct="0"/>
            <a:r>
              <a:rPr lang="en-US" altLang="en-US" sz="2200" i="1">
                <a:latin typeface="Arial" panose="020B0604020202020204" pitchFamily="34" charset="0"/>
                <a:cs typeface="Arial" panose="020B0604020202020204" pitchFamily="34" charset="0"/>
              </a:rPr>
              <a:t>v</a:t>
            </a:r>
            <a:r>
              <a:rPr lang="en-US" altLang="en-US" sz="2200" i="1" baseline="-25000">
                <a:latin typeface="Arial" panose="020B0604020202020204" pitchFamily="34" charset="0"/>
                <a:cs typeface="Arial" panose="020B0604020202020204" pitchFamily="34" charset="0"/>
              </a:rPr>
              <a:t>2 </a:t>
            </a:r>
            <a:r>
              <a:rPr lang="en-US" altLang="en-US" sz="2200" i="1">
                <a:latin typeface="Arial" panose="020B0604020202020204" pitchFamily="34" charset="0"/>
                <a:cs typeface="Arial" panose="020B0604020202020204" pitchFamily="34" charset="0"/>
              </a:rPr>
              <a:t>là vận tốc ở thời điểm t</a:t>
            </a:r>
            <a:r>
              <a:rPr lang="en-US" altLang="en-US" sz="2200" i="1" baseline="-25000">
                <a:latin typeface="Arial" panose="020B0604020202020204" pitchFamily="34" charset="0"/>
                <a:cs typeface="Arial" panose="020B0604020202020204" pitchFamily="34" charset="0"/>
              </a:rPr>
              <a:t>2 </a:t>
            </a:r>
          </a:p>
          <a:p>
            <a:pPr marL="1312863" indent="-1312863" eaLnBrk="0" hangingPunct="0"/>
            <a:r>
              <a:rPr lang="en-US" altLang="en-US" sz="2200" i="1">
                <a:latin typeface="Arial" panose="020B0604020202020204" pitchFamily="34" charset="0"/>
                <a:cs typeface="Arial" panose="020B0604020202020204" pitchFamily="34" charset="0"/>
                <a:sym typeface="Symbol" panose="05050102010706020507" pitchFamily="18" charset="2"/>
              </a:rPr>
              <a:t>v</a:t>
            </a:r>
            <a:r>
              <a:rPr lang="en-US" altLang="en-US" sz="2200" i="1">
                <a:latin typeface="Arial" panose="020B0604020202020204" pitchFamily="34" charset="0"/>
                <a:cs typeface="Arial" panose="020B0604020202020204" pitchFamily="34" charset="0"/>
              </a:rPr>
              <a:t>: độ biến thiên vận tốc</a:t>
            </a:r>
          </a:p>
          <a:p>
            <a:pPr marL="1312863" indent="-1312863" eaLnBrk="0" hangingPunct="0"/>
            <a:r>
              <a:rPr lang="en-US" altLang="en-US" sz="2200" i="1">
                <a:latin typeface="Arial" panose="020B0604020202020204" pitchFamily="34" charset="0"/>
                <a:cs typeface="Arial" panose="020B0604020202020204" pitchFamily="34" charset="0"/>
                <a:sym typeface="Symbol" panose="05050102010706020507" pitchFamily="18" charset="2"/>
              </a:rPr>
              <a:t>t : </a:t>
            </a:r>
            <a:r>
              <a:rPr lang="en-US" altLang="en-US" sz="2200" i="1">
                <a:latin typeface="Arial" panose="020B0604020202020204" pitchFamily="34" charset="0"/>
                <a:cs typeface="Arial" panose="020B0604020202020204" pitchFamily="34" charset="0"/>
              </a:rPr>
              <a:t>khoảng thời gian vận tốc thay đổi</a:t>
            </a:r>
            <a:endParaRPr lang="en-US" altLang="en-US" sz="2200" i="1" baseline="-25000">
              <a:latin typeface="Arial" panose="020B0604020202020204" pitchFamily="34" charset="0"/>
              <a:cs typeface="Arial" panose="020B0604020202020204" pitchFamily="34" charset="0"/>
            </a:endParaRPr>
          </a:p>
        </p:txBody>
      </p:sp>
      <p:sp>
        <p:nvSpPr>
          <p:cNvPr id="34" name="TextBox 33">
            <a:extLst>
              <a:ext uri="{FF2B5EF4-FFF2-40B4-BE49-F238E27FC236}">
                <a16:creationId xmlns:a16="http://schemas.microsoft.com/office/drawing/2014/main" id="{99063E76-93F9-4F60-AA94-33BF1D47674E}"/>
              </a:ext>
            </a:extLst>
          </p:cNvPr>
          <p:cNvSpPr txBox="1"/>
          <p:nvPr/>
        </p:nvSpPr>
        <p:spPr>
          <a:xfrm>
            <a:off x="2492244" y="3984766"/>
            <a:ext cx="2246513" cy="430887"/>
          </a:xfrm>
          <a:prstGeom prst="rect">
            <a:avLst/>
          </a:prstGeom>
          <a:noFill/>
        </p:spPr>
        <p:txBody>
          <a:bodyPr wrap="square">
            <a:spAutoFit/>
          </a:bodyPr>
          <a:lstStyle/>
          <a:p>
            <a:pPr algn="ctr"/>
            <a:r>
              <a:rPr lang="en-US" altLang="en-US" sz="2200">
                <a:latin typeface="Arial" panose="020B0604020202020204" pitchFamily="34" charset="0"/>
                <a:cs typeface="Arial" panose="020B0604020202020204" pitchFamily="34" charset="0"/>
              </a:rPr>
              <a:t>Đơn vị: m/s</a:t>
            </a:r>
            <a:r>
              <a:rPr lang="en-US" altLang="en-US" sz="2200" baseline="30000">
                <a:latin typeface="Arial" panose="020B0604020202020204" pitchFamily="34" charset="0"/>
                <a:cs typeface="Arial" panose="020B0604020202020204" pitchFamily="34" charset="0"/>
              </a:rPr>
              <a:t>2</a:t>
            </a:r>
            <a:endParaRPr lang="en-US" sz="2200"/>
          </a:p>
        </p:txBody>
      </p:sp>
      <p:pic>
        <p:nvPicPr>
          <p:cNvPr id="35" name="Picture 5" descr="empty-blue-rectangle">
            <a:extLst>
              <a:ext uri="{FF2B5EF4-FFF2-40B4-BE49-F238E27FC236}">
                <a16:creationId xmlns:a16="http://schemas.microsoft.com/office/drawing/2014/main" id="{B318235F-F6E1-4C32-A1AF-50FC974A56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4036" y="5360732"/>
            <a:ext cx="9963764" cy="1019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extBox 37">
            <a:extLst>
              <a:ext uri="{FF2B5EF4-FFF2-40B4-BE49-F238E27FC236}">
                <a16:creationId xmlns:a16="http://schemas.microsoft.com/office/drawing/2014/main" id="{0E30E01A-13FE-4AEB-B8E8-2FAC25956EBF}"/>
              </a:ext>
            </a:extLst>
          </p:cNvPr>
          <p:cNvSpPr txBox="1"/>
          <p:nvPr/>
        </p:nvSpPr>
        <p:spPr>
          <a:xfrm>
            <a:off x="1725813" y="5447020"/>
            <a:ext cx="8779047" cy="885755"/>
          </a:xfrm>
          <a:prstGeom prst="rect">
            <a:avLst/>
          </a:prstGeom>
          <a:noFill/>
        </p:spPr>
        <p:txBody>
          <a:bodyPr wrap="square">
            <a:spAutoFit/>
          </a:bodyPr>
          <a:lstStyle/>
          <a:p>
            <a:pPr marL="0" marR="0" algn="ctr">
              <a:spcBef>
                <a:spcPts val="0"/>
              </a:spcBef>
            </a:pPr>
            <a:r>
              <a:rPr lang="en-US" sz="2500">
                <a:effectLst/>
                <a:latin typeface="Arial" panose="020B0604020202020204" pitchFamily="34" charset="0"/>
                <a:ea typeface="Times New Roman" panose="02020603050405020304" pitchFamily="18" charset="0"/>
                <a:cs typeface="Times New Roman" panose="02020603050405020304" pitchFamily="18" charset="0"/>
              </a:rPr>
              <a:t>Gia tốc tức thời tại một thời điểm có giá trị bằng độ dốc của tiếp tuyến của đồ thị vận tốc - thời gian </a:t>
            </a:r>
            <a:r>
              <a:rPr lang="en-US" sz="2500">
                <a:effectLst/>
                <a:latin typeface="Arial" panose="020B0604020202020204" pitchFamily="34" charset="0"/>
                <a:ea typeface="Times New Roman" panose="02020603050405020304" pitchFamily="18" charset="0"/>
              </a:rPr>
              <a:t>(v - t) tại thời điểm đó</a:t>
            </a:r>
            <a:endParaRPr lang="en-US" sz="2500">
              <a:effectLst/>
              <a:latin typeface="Arial" panose="020B0604020202020204" pitchFamily="34" charset="0"/>
              <a:ea typeface="Times New Roman" panose="02020603050405020304" pitchFamily="18" charset="0"/>
              <a:cs typeface="Times New Roman" panose="02020603050405020304" pitchFamily="18" charset="0"/>
            </a:endParaRPr>
          </a:p>
        </p:txBody>
      </p:sp>
      <p:sp>
        <p:nvSpPr>
          <p:cNvPr id="39" name="TextBox 38">
            <a:extLst>
              <a:ext uri="{FF2B5EF4-FFF2-40B4-BE49-F238E27FC236}">
                <a16:creationId xmlns:a16="http://schemas.microsoft.com/office/drawing/2014/main" id="{F8F89ACD-80BD-40A7-8CC8-A6E914170F28}"/>
              </a:ext>
            </a:extLst>
          </p:cNvPr>
          <p:cNvSpPr txBox="1"/>
          <p:nvPr/>
        </p:nvSpPr>
        <p:spPr>
          <a:xfrm>
            <a:off x="597296" y="4573937"/>
            <a:ext cx="11255763" cy="405047"/>
          </a:xfrm>
          <a:prstGeom prst="rect">
            <a:avLst/>
          </a:prstGeom>
          <a:noFill/>
        </p:spPr>
        <p:txBody>
          <a:bodyPr wrap="square">
            <a:spAutoFit/>
          </a:bodyPr>
          <a:lstStyle/>
          <a:p>
            <a:pPr marL="0" marR="0">
              <a:lnSpc>
                <a:spcPct val="107000"/>
              </a:lnSpc>
              <a:spcBef>
                <a:spcPts val="0"/>
              </a:spcBef>
              <a:spcAft>
                <a:spcPts val="500"/>
              </a:spcAft>
            </a:pPr>
            <a:r>
              <a:rPr lang="en-US" sz="2000" i="1">
                <a:effectLst/>
                <a:latin typeface="Arial" panose="020B0604020202020204" pitchFamily="34" charset="0"/>
                <a:ea typeface="Times New Roman" panose="02020603050405020304" pitchFamily="18" charset="0"/>
                <a:cs typeface="Times New Roman" panose="02020603050405020304" pitchFamily="18" charset="0"/>
              </a:rPr>
              <a:t>*Lưu ý: </a:t>
            </a:r>
            <a:r>
              <a:rPr lang="en-US" sz="2000" i="1">
                <a:latin typeface="Arial" panose="020B0604020202020204" pitchFamily="34" charset="0"/>
                <a:ea typeface="Times New Roman" panose="02020603050405020304" pitchFamily="18" charset="0"/>
                <a:cs typeface="Times New Roman" panose="02020603050405020304" pitchFamily="18" charset="0"/>
              </a:rPr>
              <a:t>đ</a:t>
            </a:r>
            <a:r>
              <a:rPr lang="en-US" sz="2000" i="1">
                <a:effectLst/>
                <a:latin typeface="Arial" panose="020B0604020202020204" pitchFamily="34" charset="0"/>
                <a:ea typeface="Times New Roman" panose="02020603050405020304" pitchFamily="18" charset="0"/>
                <a:cs typeface="Times New Roman" panose="02020603050405020304" pitchFamily="18" charset="0"/>
              </a:rPr>
              <a:t>ể xác định dấu của vận tốc ta phải so sánh chiều của vận tốc với chiều dương quy ước.</a:t>
            </a:r>
            <a:endParaRPr lang="en-US" sz="2000" i="1">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66030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3" grpId="0"/>
      <p:bldP spid="30" grpId="0" animBg="1"/>
      <p:bldP spid="34" grpId="0"/>
      <p:bldP spid="38" grpId="0"/>
      <p:bldP spid="3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850" y="1292082"/>
            <a:ext cx="10644750" cy="701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026060">
            <a:extLst>
              <a:ext uri="{FF2B5EF4-FFF2-40B4-BE49-F238E27FC236}">
                <a16:creationId xmlns:a16="http://schemas.microsoft.com/office/drawing/2014/main" id="{36197BFD-47FF-4BDD-82BD-6BB6A8CF20FC}"/>
              </a:ext>
            </a:extLst>
          </p:cNvPr>
          <p:cNvSpPr>
            <a:spLocks noChangeArrowheads="1"/>
          </p:cNvSpPr>
          <p:nvPr/>
        </p:nvSpPr>
        <p:spPr bwMode="auto">
          <a:xfrm>
            <a:off x="857218" y="1371914"/>
            <a:ext cx="10191782" cy="495520"/>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500">
                <a:latin typeface="Arial" panose="020B0604020202020204" pitchFamily="34" charset="0"/>
                <a:cs typeface="Arial" panose="020B0604020202020204" pitchFamily="34" charset="0"/>
              </a:rPr>
              <a:t>Vận tốc là đại lượng vectơ nên gia tốc cũng là đại lượng vectơ</a:t>
            </a:r>
            <a:endParaRPr lang="en-US" altLang="en-US" sz="2500">
              <a:solidFill>
                <a:srgbClr val="C00000"/>
              </a:solidFill>
              <a:latin typeface="Arial" panose="020B0604020202020204" pitchFamily="34" charset="0"/>
            </a:endParaRPr>
          </a:p>
        </p:txBody>
      </p:sp>
      <p:grpSp>
        <p:nvGrpSpPr>
          <p:cNvPr id="16" name="Group 15">
            <a:extLst>
              <a:ext uri="{FF2B5EF4-FFF2-40B4-BE49-F238E27FC236}">
                <a16:creationId xmlns:a16="http://schemas.microsoft.com/office/drawing/2014/main" id="{E51DBFF9-6968-4B4B-AA2B-5B64114E65E3}"/>
              </a:ext>
            </a:extLst>
          </p:cNvPr>
          <p:cNvGrpSpPr/>
          <p:nvPr/>
        </p:nvGrpSpPr>
        <p:grpSpPr>
          <a:xfrm>
            <a:off x="4233191" y="2236889"/>
            <a:ext cx="3962400" cy="1236917"/>
            <a:chOff x="1219200" y="3374889"/>
            <a:chExt cx="3506587" cy="1236917"/>
          </a:xfrm>
        </p:grpSpPr>
        <p:pic>
          <p:nvPicPr>
            <p:cNvPr id="17" name="Picture 16" descr="empty-red-rectangle">
              <a:extLst>
                <a:ext uri="{FF2B5EF4-FFF2-40B4-BE49-F238E27FC236}">
                  <a16:creationId xmlns:a16="http://schemas.microsoft.com/office/drawing/2014/main" id="{755E9551-0F7A-4A80-A566-FA4AC62E10E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8" name="Object 60">
                  <a:extLst>
                    <a:ext uri="{FF2B5EF4-FFF2-40B4-BE49-F238E27FC236}">
                      <a16:creationId xmlns:a16="http://schemas.microsoft.com/office/drawing/2014/main" id="{05726E88-8820-41B8-A27F-C03073518539}"/>
                    </a:ext>
                  </a:extLst>
                </p:cNvPr>
                <p:cNvSpPr txBox="1"/>
                <p:nvPr/>
              </p:nvSpPr>
              <p:spPr bwMode="auto">
                <a:xfrm>
                  <a:off x="1449187" y="3419594"/>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3000" i="1" smtClean="0">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rPr>
                              <m:t>𝑎</m:t>
                            </m:r>
                            <m:r>
                              <a:rPr lang="en-US" sz="3000" i="1" baseline="-25000">
                                <a:solidFill>
                                  <a:srgbClr val="000000"/>
                                </a:solidFill>
                                <a:latin typeface="Cambria Math" panose="02040503050406030204" pitchFamily="18" charset="0"/>
                              </a:rPr>
                              <m:t>𝑡𝑏</m:t>
                            </m:r>
                          </m:e>
                        </m:acc>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m:rPr>
                                <m:sty m:val="p"/>
                              </m:rPr>
                              <a:rPr lang="en-US" sz="3000" i="1">
                                <a:solidFill>
                                  <a:srgbClr val="000000"/>
                                </a:solidFill>
                                <a:latin typeface="Cambria Math" panose="02040503050406030204" pitchFamily="18" charset="0"/>
                              </a:rPr>
                              <m:t>Δ</m:t>
                            </m:r>
                            <m:acc>
                              <m:accPr>
                                <m:chr m:val="⃗"/>
                                <m:ctrlPr>
                                  <a:rPr lang="en-US" sz="3000" i="1" smtClean="0">
                                    <a:solidFill>
                                      <a:srgbClr val="000000"/>
                                    </a:solidFill>
                                    <a:latin typeface="Cambria Math" panose="02040503050406030204" pitchFamily="18" charset="0"/>
                                  </a:rPr>
                                </m:ctrlPr>
                              </m:accPr>
                              <m:e>
                                <m:r>
                                  <a:rPr lang="en-US" sz="3000" b="0" i="1" smtClean="0">
                                    <a:solidFill>
                                      <a:srgbClr val="000000"/>
                                    </a:solidFill>
                                    <a:latin typeface="Cambria Math" panose="02040503050406030204" pitchFamily="18" charset="0"/>
                                  </a:rPr>
                                  <m:t>𝑣</m:t>
                                </m:r>
                              </m:e>
                            </m:acc>
                          </m:num>
                          <m:den>
                            <m:r>
                              <m:rPr>
                                <m:sty m:val="p"/>
                              </m:rPr>
                              <a:rPr lang="en-US" sz="3000" i="1">
                                <a:solidFill>
                                  <a:srgbClr val="000000"/>
                                </a:solidFill>
                                <a:latin typeface="Cambria Math" panose="02040503050406030204" pitchFamily="18" charset="0"/>
                              </a:rPr>
                              <m:t>Δ</m:t>
                            </m:r>
                            <m:r>
                              <a:rPr lang="en-US" sz="3000" i="1">
                                <a:solidFill>
                                  <a:srgbClr val="000000"/>
                                </a:solidFill>
                                <a:latin typeface="Cambria Math" panose="02040503050406030204" pitchFamily="18" charset="0"/>
                              </a:rPr>
                              <m:t>𝑡</m:t>
                            </m:r>
                          </m:den>
                        </m:f>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sSub>
                              <m:sSubPr>
                                <m:ctrlPr>
                                  <a:rPr lang="en-US" sz="3000" i="1">
                                    <a:solidFill>
                                      <a:srgbClr val="000000"/>
                                    </a:solidFill>
                                    <a:latin typeface="Cambria Math" panose="02040503050406030204" pitchFamily="18" charset="0"/>
                                  </a:rPr>
                                </m:ctrlPr>
                              </m:sSubPr>
                              <m:e>
                                <m:acc>
                                  <m:accPr>
                                    <m:chr m:val="⃗"/>
                                    <m:ctrlPr>
                                      <a:rPr lang="en-US" sz="3000" i="1">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rPr>
                                      <m:t>𝑣</m:t>
                                    </m:r>
                                  </m:e>
                                </m:acc>
                              </m:e>
                              <m:sub>
                                <m:r>
                                  <a:rPr lang="en-US" sz="3000" b="0" i="1" smtClean="0">
                                    <a:solidFill>
                                      <a:srgbClr val="000000"/>
                                    </a:solidFill>
                                    <a:latin typeface="Cambria Math" panose="02040503050406030204" pitchFamily="18" charset="0"/>
                                  </a:rPr>
                                  <m:t>2</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acc>
                                  <m:accPr>
                                    <m:chr m:val="⃗"/>
                                    <m:ctrlPr>
                                      <a:rPr lang="en-US" sz="3000" i="1">
                                        <a:solidFill>
                                          <a:srgbClr val="000000"/>
                                        </a:solidFill>
                                        <a:latin typeface="Cambria Math" panose="02040503050406030204" pitchFamily="18" charset="0"/>
                                      </a:rPr>
                                    </m:ctrlPr>
                                  </m:accPr>
                                  <m:e>
                                    <m:r>
                                      <a:rPr lang="en-US" sz="3000" i="1">
                                        <a:solidFill>
                                          <a:srgbClr val="000000"/>
                                        </a:solidFill>
                                        <a:latin typeface="Cambria Math" panose="02040503050406030204" pitchFamily="18" charset="0"/>
                                      </a:rPr>
                                      <m:t>𝑣</m:t>
                                    </m:r>
                                  </m:e>
                                </m:acc>
                              </m:e>
                              <m:sub>
                                <m:r>
                                  <a:rPr lang="en-US" sz="3000" b="0" i="1" smtClean="0">
                                    <a:solidFill>
                                      <a:srgbClr val="000000"/>
                                    </a:solidFill>
                                    <a:latin typeface="Cambria Math" panose="02040503050406030204" pitchFamily="18" charset="0"/>
                                  </a:rPr>
                                  <m:t>1</m:t>
                                </m:r>
                              </m:sub>
                            </m:sSub>
                          </m:num>
                          <m:den>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𝑡</m:t>
                                </m:r>
                              </m:e>
                              <m:sub>
                                <m:r>
                                  <a:rPr lang="en-US" sz="3000" b="0" i="1" smtClean="0">
                                    <a:solidFill>
                                      <a:srgbClr val="000000"/>
                                    </a:solidFill>
                                    <a:latin typeface="Cambria Math" panose="02040503050406030204" pitchFamily="18" charset="0"/>
                                  </a:rPr>
                                  <m:t>2</m:t>
                                </m:r>
                              </m:sub>
                            </m:sSub>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𝑡</m:t>
                                </m:r>
                              </m:e>
                              <m:sub>
                                <m:r>
                                  <a:rPr lang="en-US" sz="3000" b="0" i="1" smtClean="0">
                                    <a:solidFill>
                                      <a:srgbClr val="000000"/>
                                    </a:solidFill>
                                    <a:latin typeface="Cambria Math" panose="02040503050406030204" pitchFamily="18" charset="0"/>
                                  </a:rPr>
                                  <m:t>1</m:t>
                                </m:r>
                              </m:sub>
                            </m:sSub>
                          </m:den>
                        </m:f>
                      </m:oMath>
                    </m:oMathPara>
                  </a14:m>
                  <a:endParaRPr lang="en-US" sz="3000">
                    <a:latin typeface="Arial" panose="020B0604020202020204" pitchFamily="34" charset="0"/>
                    <a:cs typeface="Arial" panose="020B0604020202020204" pitchFamily="34" charset="0"/>
                  </a:endParaRPr>
                </a:p>
              </p:txBody>
            </p:sp>
          </mc:Choice>
          <mc:Fallback xmlns="">
            <p:sp>
              <p:nvSpPr>
                <p:cNvPr id="18" name="Object 60">
                  <a:extLst>
                    <a:ext uri="{FF2B5EF4-FFF2-40B4-BE49-F238E27FC236}">
                      <a16:creationId xmlns:a16="http://schemas.microsoft.com/office/drawing/2014/main" id="{05726E88-8820-41B8-A27F-C03073518539}"/>
                    </a:ext>
                  </a:extLst>
                </p:cNvPr>
                <p:cNvSpPr txBox="1">
                  <a:spLocks noRot="1" noChangeAspect="1" noMove="1" noResize="1" noEditPoints="1" noAdjustHandles="1" noChangeArrowheads="1" noChangeShapeType="1" noTextEdit="1"/>
                </p:cNvSpPr>
                <p:nvPr/>
              </p:nvSpPr>
              <p:spPr bwMode="auto">
                <a:xfrm>
                  <a:off x="1449187" y="3419594"/>
                  <a:ext cx="3276600" cy="1192212"/>
                </a:xfrm>
                <a:prstGeom prst="rect">
                  <a:avLst/>
                </a:prstGeom>
                <a:blipFill>
                  <a:blip r:embed="rId7"/>
                  <a:stretch>
                    <a:fillRect/>
                  </a:stretch>
                </a:blipFill>
                <a:ln>
                  <a:noFill/>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D7E89711-F086-40E5-8308-B9BAE360A26E}"/>
                  </a:ext>
                </a:extLst>
              </p:cNvPr>
              <p:cNvSpPr txBox="1"/>
              <p:nvPr/>
            </p:nvSpPr>
            <p:spPr>
              <a:xfrm>
                <a:off x="1578220" y="3709648"/>
                <a:ext cx="9532223" cy="1631216"/>
              </a:xfrm>
              <a:prstGeom prst="rect">
                <a:avLst/>
              </a:prstGeom>
              <a:noFill/>
            </p:spPr>
            <p:txBody>
              <a:bodyPr wrap="square">
                <a:spAutoFit/>
              </a:bodyPr>
              <a:lstStyle/>
              <a:p>
                <a:pPr marL="342900" indent="-342900">
                  <a:buFont typeface="Wingdings" panose="05000000000000000000" pitchFamily="2" charset="2"/>
                  <a:buChar char="§"/>
                </a:pPr>
                <a:r>
                  <a:rPr lang="en-US" sz="2500">
                    <a:effectLst/>
                    <a:latin typeface="Arial" panose="020B0604020202020204" pitchFamily="34" charset="0"/>
                    <a:ea typeface="Times New Roman" panose="02020603050405020304" pitchFamily="18" charset="0"/>
                  </a:rPr>
                  <a:t>Khi </a:t>
                </a:r>
                <a14:m>
                  <m:oMath xmlns:m="http://schemas.openxmlformats.org/officeDocument/2006/math">
                    <m:r>
                      <m:rPr>
                        <m:sty m:val="p"/>
                      </m:rPr>
                      <a:rPr lang="en-US" sz="2500" i="1" smtClean="0">
                        <a:solidFill>
                          <a:srgbClr val="000000"/>
                        </a:solidFill>
                        <a:latin typeface="Cambria Math" panose="02040503050406030204" pitchFamily="18" charset="0"/>
                      </a:rPr>
                      <m:t>Δ</m:t>
                    </m:r>
                    <m:r>
                      <a:rPr lang="en-US" sz="2500" i="1" smtClean="0">
                        <a:solidFill>
                          <a:srgbClr val="000000"/>
                        </a:solidFill>
                        <a:latin typeface="Cambria Math" panose="02040503050406030204" pitchFamily="18" charset="0"/>
                      </a:rPr>
                      <m:t>𝑡</m:t>
                    </m:r>
                  </m:oMath>
                </a14:m>
                <a:r>
                  <a:rPr lang="en-US" sz="2500">
                    <a:effectLst/>
                    <a:latin typeface="Arial" panose="020B0604020202020204" pitchFamily="34" charset="0"/>
                    <a:ea typeface="Times New Roman" panose="02020603050405020304" pitchFamily="18" charset="0"/>
                  </a:rPr>
                  <a:t> rất nhỏ, gia tốc trung bình trở thành gia tốc tức thời có gốc tại vị trí của vật</a:t>
                </a:r>
                <a:endParaRPr lang="en-US" sz="2500">
                  <a:latin typeface="Arial" panose="020B0604020202020204" pitchFamily="34" charset="0"/>
                  <a:ea typeface="Times New Roman" panose="02020603050405020304" pitchFamily="18" charset="0"/>
                </a:endParaRPr>
              </a:p>
              <a:p>
                <a:pPr marL="342900" indent="-342900">
                  <a:buFont typeface="Wingdings" panose="05000000000000000000" pitchFamily="2" charset="2"/>
                  <a:buChar char="§"/>
                </a:pPr>
                <a:r>
                  <a:rPr lang="en-US" sz="2500">
                    <a:effectLst/>
                    <a:latin typeface="Arial" panose="020B0604020202020204" pitchFamily="34" charset="0"/>
                    <a:ea typeface="Times New Roman" panose="02020603050405020304" pitchFamily="18" charset="0"/>
                  </a:rPr>
                  <a:t>Hướng cùng hướng với độ biến thiên vận tốc </a:t>
                </a:r>
                <a14:m>
                  <m:oMath xmlns:m="http://schemas.openxmlformats.org/officeDocument/2006/math">
                    <m:r>
                      <m:rPr>
                        <m:sty m:val="p"/>
                      </m:rPr>
                      <a:rPr lang="en-US" sz="2500" i="1">
                        <a:solidFill>
                          <a:srgbClr val="000000"/>
                        </a:solidFill>
                        <a:latin typeface="Cambria Math" panose="02040503050406030204" pitchFamily="18" charset="0"/>
                      </a:rPr>
                      <m:t>Δ</m:t>
                    </m:r>
                    <m:acc>
                      <m:accPr>
                        <m:chr m:val="⃗"/>
                        <m:ctrlPr>
                          <a:rPr lang="en-US" sz="2500" i="1">
                            <a:solidFill>
                              <a:srgbClr val="000000"/>
                            </a:solidFill>
                            <a:latin typeface="Cambria Math" panose="02040503050406030204" pitchFamily="18" charset="0"/>
                          </a:rPr>
                        </m:ctrlPr>
                      </m:accPr>
                      <m:e>
                        <m:r>
                          <a:rPr lang="en-US" sz="2500" i="1">
                            <a:solidFill>
                              <a:srgbClr val="000000"/>
                            </a:solidFill>
                            <a:latin typeface="Cambria Math" panose="02040503050406030204" pitchFamily="18" charset="0"/>
                          </a:rPr>
                          <m:t>𝑣</m:t>
                        </m:r>
                      </m:e>
                    </m:acc>
                  </m:oMath>
                </a14:m>
                <a:r>
                  <a:rPr lang="en-US" sz="2500">
                    <a:effectLst/>
                    <a:latin typeface="Arial" panose="020B0604020202020204" pitchFamily="34" charset="0"/>
                    <a:ea typeface="Times New Roman" panose="02020603050405020304" pitchFamily="18" charset="0"/>
                  </a:rPr>
                  <a:t> </a:t>
                </a:r>
                <a:endParaRPr lang="en-US" sz="2500">
                  <a:latin typeface="Arial" panose="020B0604020202020204" pitchFamily="34" charset="0"/>
                  <a:ea typeface="Times New Roman" panose="02020603050405020304" pitchFamily="18" charset="0"/>
                </a:endParaRPr>
              </a:p>
              <a:p>
                <a:pPr marL="342900" indent="-342900">
                  <a:buFont typeface="Wingdings" panose="05000000000000000000" pitchFamily="2" charset="2"/>
                  <a:buChar char="§"/>
                </a:pPr>
                <a:r>
                  <a:rPr lang="en-US" sz="2500">
                    <a:latin typeface="Arial" panose="020B0604020202020204" pitchFamily="34" charset="0"/>
                    <a:ea typeface="Times New Roman" panose="02020603050405020304" pitchFamily="18" charset="0"/>
                  </a:rPr>
                  <a:t>Đ</a:t>
                </a:r>
                <a:r>
                  <a:rPr lang="en-US" sz="2500">
                    <a:effectLst/>
                    <a:latin typeface="Arial" panose="020B0604020202020204" pitchFamily="34" charset="0"/>
                    <a:ea typeface="Times New Roman" panose="02020603050405020304" pitchFamily="18" charset="0"/>
                  </a:rPr>
                  <a:t>ộ dài tỉ lệ với độ lớn của vectơ </a:t>
                </a:r>
                <a14:m>
                  <m:oMath xmlns:m="http://schemas.openxmlformats.org/officeDocument/2006/math">
                    <m:r>
                      <m:rPr>
                        <m:sty m:val="p"/>
                      </m:rPr>
                      <a:rPr lang="en-US" sz="2500" i="1">
                        <a:solidFill>
                          <a:srgbClr val="000000"/>
                        </a:solidFill>
                        <a:latin typeface="Cambria Math" panose="02040503050406030204" pitchFamily="18" charset="0"/>
                      </a:rPr>
                      <m:t>Δ</m:t>
                    </m:r>
                    <m:acc>
                      <m:accPr>
                        <m:chr m:val="⃗"/>
                        <m:ctrlPr>
                          <a:rPr lang="en-US" sz="2500" i="1">
                            <a:solidFill>
                              <a:srgbClr val="000000"/>
                            </a:solidFill>
                            <a:latin typeface="Cambria Math" panose="02040503050406030204" pitchFamily="18" charset="0"/>
                          </a:rPr>
                        </m:ctrlPr>
                      </m:accPr>
                      <m:e>
                        <m:r>
                          <a:rPr lang="en-US" sz="2500" i="1">
                            <a:solidFill>
                              <a:srgbClr val="000000"/>
                            </a:solidFill>
                            <a:latin typeface="Cambria Math" panose="02040503050406030204" pitchFamily="18" charset="0"/>
                          </a:rPr>
                          <m:t>𝑣</m:t>
                        </m:r>
                      </m:e>
                    </m:acc>
                  </m:oMath>
                </a14:m>
                <a:r>
                  <a:rPr lang="en-US" sz="2500">
                    <a:effectLst/>
                    <a:latin typeface="Arial" panose="020B0604020202020204" pitchFamily="34" charset="0"/>
                    <a:ea typeface="Times New Roman" panose="02020603050405020304" pitchFamily="18" charset="0"/>
                  </a:rPr>
                  <a:t> theo một tỉ xích xác định</a:t>
                </a:r>
                <a:endParaRPr lang="en-US" sz="2500"/>
              </a:p>
            </p:txBody>
          </p:sp>
        </mc:Choice>
        <mc:Fallback xmlns="">
          <p:sp>
            <p:nvSpPr>
              <p:cNvPr id="20" name="TextBox 19">
                <a:extLst>
                  <a:ext uri="{FF2B5EF4-FFF2-40B4-BE49-F238E27FC236}">
                    <a16:creationId xmlns:a16="http://schemas.microsoft.com/office/drawing/2014/main" id="{D7E89711-F086-40E5-8308-B9BAE360A26E}"/>
                  </a:ext>
                </a:extLst>
              </p:cNvPr>
              <p:cNvSpPr txBox="1">
                <a:spLocks noRot="1" noChangeAspect="1" noMove="1" noResize="1" noEditPoints="1" noAdjustHandles="1" noChangeArrowheads="1" noChangeShapeType="1" noTextEdit="1"/>
              </p:cNvSpPr>
              <p:nvPr/>
            </p:nvSpPr>
            <p:spPr>
              <a:xfrm>
                <a:off x="1578220" y="3709648"/>
                <a:ext cx="9532223" cy="1631216"/>
              </a:xfrm>
              <a:prstGeom prst="rect">
                <a:avLst/>
              </a:prstGeom>
              <a:blipFill>
                <a:blip r:embed="rId8"/>
                <a:stretch>
                  <a:fillRect l="-959" t="-2996" b="-7865"/>
                </a:stretch>
              </a:blipFill>
            </p:spPr>
            <p:txBody>
              <a:bodyPr/>
              <a:lstStyle/>
              <a:p>
                <a:r>
                  <a:rPr lang="en-US">
                    <a:noFill/>
                  </a:rPr>
                  <a:t> </a:t>
                </a:r>
              </a:p>
            </p:txBody>
          </p:sp>
        </mc:Fallback>
      </mc:AlternateContent>
    </p:spTree>
    <p:extLst>
      <p:ext uri="{BB962C8B-B14F-4D97-AF65-F5344CB8AC3E}">
        <p14:creationId xmlns:p14="http://schemas.microsoft.com/office/powerpoint/2010/main" val="1530338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5599" y="1218181"/>
            <a:ext cx="10938201" cy="10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844754" y="1332225"/>
            <a:ext cx="10005207" cy="894860"/>
          </a:xfrm>
          <a:prstGeom prst="rect">
            <a:avLst/>
          </a:prstGeom>
          <a:noFill/>
        </p:spPr>
        <p:txBody>
          <a:bodyPr wrap="square">
            <a:spAutoFit/>
          </a:bodyPr>
          <a:lstStyle/>
          <a:p>
            <a:pPr marL="0" marR="0" algn="ctr">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Trong một số phương tiện giao thông như máy bay, xe đua, gia tốc tức thời được đo trực tiếp bằng gia tốc kế.</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8" name="Content Placeholder 4" descr="A picture containing text, black&#10;&#10;Description automatically generated">
            <a:extLst>
              <a:ext uri="{FF2B5EF4-FFF2-40B4-BE49-F238E27FC236}">
                <a16:creationId xmlns:a16="http://schemas.microsoft.com/office/drawing/2014/main" id="{44B27510-8A85-498B-8846-F5C60EA435F3}"/>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7225682" y="2442957"/>
            <a:ext cx="3540593" cy="3499763"/>
          </a:xfrm>
        </p:spPr>
      </p:pic>
      <p:sp>
        <p:nvSpPr>
          <p:cNvPr id="24" name="TextBox 23">
            <a:extLst>
              <a:ext uri="{FF2B5EF4-FFF2-40B4-BE49-F238E27FC236}">
                <a16:creationId xmlns:a16="http://schemas.microsoft.com/office/drawing/2014/main" id="{7F1B2FA2-B87F-42EB-B08F-8FA35C626680}"/>
              </a:ext>
            </a:extLst>
          </p:cNvPr>
          <p:cNvSpPr txBox="1"/>
          <p:nvPr/>
        </p:nvSpPr>
        <p:spPr>
          <a:xfrm>
            <a:off x="547401" y="5987332"/>
            <a:ext cx="5741207" cy="430887"/>
          </a:xfrm>
          <a:prstGeom prst="rect">
            <a:avLst/>
          </a:prstGeom>
          <a:noFill/>
        </p:spPr>
        <p:txBody>
          <a:bodyPr wrap="square">
            <a:spAutoFit/>
          </a:bodyPr>
          <a:lstStyle/>
          <a:p>
            <a:pPr algn="ctr" defTabSz="1095376">
              <a:spcAft>
                <a:spcPts val="600"/>
              </a:spcAft>
              <a:buClr>
                <a:schemeClr val="tx2"/>
              </a:buClr>
              <a:buSzPct val="95000"/>
              <a:defRPr/>
            </a:pPr>
            <a:r>
              <a:rPr lang="en-US" sz="2200">
                <a:effectLst/>
                <a:latin typeface="Arial" panose="020B0604020202020204" pitchFamily="34" charset="0"/>
                <a:ea typeface="Times New Roman" panose="02020603050405020304" pitchFamily="18" charset="0"/>
                <a:cs typeface="Times New Roman" panose="02020603050405020304" pitchFamily="18" charset="0"/>
              </a:rPr>
              <a:t>Bảng điều khiển của máy bay</a:t>
            </a:r>
            <a:endParaRPr lang="en-US" sz="2200" b="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TextBox 24">
            <a:extLst>
              <a:ext uri="{FF2B5EF4-FFF2-40B4-BE49-F238E27FC236}">
                <a16:creationId xmlns:a16="http://schemas.microsoft.com/office/drawing/2014/main" id="{347E90E0-D2D0-46F2-B2BF-F212D8421FA4}"/>
              </a:ext>
            </a:extLst>
          </p:cNvPr>
          <p:cNvSpPr txBox="1"/>
          <p:nvPr/>
        </p:nvSpPr>
        <p:spPr>
          <a:xfrm>
            <a:off x="6288608" y="5982656"/>
            <a:ext cx="5161461" cy="769441"/>
          </a:xfrm>
          <a:prstGeom prst="rect">
            <a:avLst/>
          </a:prstGeom>
          <a:noFill/>
        </p:spPr>
        <p:txBody>
          <a:bodyPr wrap="square">
            <a:spAutoFit/>
          </a:bodyPr>
          <a:lstStyle/>
          <a:p>
            <a:pPr algn="ctr" defTabSz="1095376">
              <a:spcAft>
                <a:spcPts val="600"/>
              </a:spcAft>
              <a:buClr>
                <a:schemeClr val="tx2"/>
              </a:buClr>
              <a:buSzPct val="95000"/>
              <a:defRPr/>
            </a:pPr>
            <a:r>
              <a:rPr lang="en-US" sz="2200">
                <a:effectLst/>
                <a:latin typeface="Arial" panose="020B0604020202020204" pitchFamily="34" charset="0"/>
                <a:ea typeface="Times New Roman" panose="02020603050405020304" pitchFamily="18" charset="0"/>
                <a:cs typeface="Times New Roman" panose="02020603050405020304" pitchFamily="18" charset="0"/>
              </a:rPr>
              <a:t>Gia tốc kế của máy bay (tính theo gia tốc rơi tự do g)</a:t>
            </a:r>
            <a:endParaRPr lang="en-US" sz="2200" b="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6" name="Picture 15" descr="The cockpit of an airplane&#10;&#10;Description automatically generated">
            <a:extLst>
              <a:ext uri="{FF2B5EF4-FFF2-40B4-BE49-F238E27FC236}">
                <a16:creationId xmlns:a16="http://schemas.microsoft.com/office/drawing/2014/main" id="{7E328E35-B540-4129-9EE5-CA29E819B80A}"/>
              </a:ext>
            </a:extLst>
          </p:cNvPr>
          <p:cNvPicPr>
            <a:picLocks noChangeAspect="1"/>
          </p:cNvPicPr>
          <p:nvPr/>
        </p:nvPicPr>
        <p:blipFill rotWithShape="1">
          <a:blip r:embed="rId6">
            <a:extLst>
              <a:ext uri="{28A0092B-C50C-407E-A947-70E740481C1C}">
                <a14:useLocalDpi xmlns:a14="http://schemas.microsoft.com/office/drawing/2010/main" val="0"/>
              </a:ext>
            </a:extLst>
          </a:blip>
          <a:srcRect r="-376" b="18540"/>
          <a:stretch/>
        </p:blipFill>
        <p:spPr>
          <a:xfrm>
            <a:off x="717022" y="2560963"/>
            <a:ext cx="5727415" cy="3100228"/>
          </a:xfrm>
          <a:prstGeom prst="rect">
            <a:avLst/>
          </a:prstGeom>
        </p:spPr>
      </p:pic>
    </p:spTree>
    <p:extLst>
      <p:ext uri="{BB962C8B-B14F-4D97-AF65-F5344CB8AC3E}">
        <p14:creationId xmlns:p14="http://schemas.microsoft.com/office/powerpoint/2010/main" val="2906844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5" name="Group 14">
            <a:extLst>
              <a:ext uri="{FF2B5EF4-FFF2-40B4-BE49-F238E27FC236}">
                <a16:creationId xmlns:a16="http://schemas.microsoft.com/office/drawing/2014/main" id="{6A2CA219-2023-412E-B721-48ABD634995E}"/>
              </a:ext>
            </a:extLst>
          </p:cNvPr>
          <p:cNvGrpSpPr/>
          <p:nvPr/>
        </p:nvGrpSpPr>
        <p:grpSpPr>
          <a:xfrm>
            <a:off x="4124936" y="1110997"/>
            <a:ext cx="4267200" cy="525906"/>
            <a:chOff x="4343400" y="1171568"/>
            <a:chExt cx="4267200" cy="525906"/>
          </a:xfrm>
        </p:grpSpPr>
        <p:grpSp>
          <p:nvGrpSpPr>
            <p:cNvPr id="16" name="Group 15">
              <a:extLst>
                <a:ext uri="{FF2B5EF4-FFF2-40B4-BE49-F238E27FC236}">
                  <a16:creationId xmlns:a16="http://schemas.microsoft.com/office/drawing/2014/main" id="{E51DBFF9-6968-4B4B-AA2B-5B64114E65E3}"/>
                </a:ext>
              </a:extLst>
            </p:cNvPr>
            <p:cNvGrpSpPr/>
            <p:nvPr/>
          </p:nvGrpSpPr>
          <p:grpSpPr>
            <a:xfrm>
              <a:off x="4343400" y="1171568"/>
              <a:ext cx="4267200" cy="525906"/>
              <a:chOff x="1219200" y="3374889"/>
              <a:chExt cx="3506587" cy="1236917"/>
            </a:xfrm>
          </p:grpSpPr>
          <p:pic>
            <p:nvPicPr>
              <p:cNvPr id="17" name="Picture 16" descr="empty-red-rectangle">
                <a:extLst>
                  <a:ext uri="{FF2B5EF4-FFF2-40B4-BE49-F238E27FC236}">
                    <a16:creationId xmlns:a16="http://schemas.microsoft.com/office/drawing/2014/main" id="{755E9551-0F7A-4A80-A566-FA4AC62E1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Object 60">
                <a:extLst>
                  <a:ext uri="{FF2B5EF4-FFF2-40B4-BE49-F238E27FC236}">
                    <a16:creationId xmlns:a16="http://schemas.microsoft.com/office/drawing/2014/main" id="{05726E88-8820-41B8-A27F-C03073518539}"/>
                  </a:ext>
                </a:extLst>
              </p:cNvPr>
              <p:cNvSpPr txBox="1"/>
              <p:nvPr/>
            </p:nvSpPr>
            <p:spPr bwMode="auto">
              <a:xfrm>
                <a:off x="1449187" y="3419594"/>
                <a:ext cx="3276600" cy="1192212"/>
              </a:xfrm>
              <a:prstGeom prst="rect">
                <a:avLst/>
              </a:prstGeom>
              <a:noFill/>
              <a:ln>
                <a:noFill/>
              </a:ln>
              <a:effectLst/>
            </p:spPr>
            <p:txBody>
              <a:bodyPr>
                <a:noAutofit/>
              </a:bodyPr>
              <a:lstStyle/>
              <a:p>
                <a:endParaRPr lang="en-US" sz="3000">
                  <a:latin typeface="Arial" panose="020B0604020202020204" pitchFamily="34" charset="0"/>
                  <a:cs typeface="Arial" panose="020B0604020202020204" pitchFamily="34" charset="0"/>
                </a:endParaRPr>
              </a:p>
            </p:txBody>
          </p:sp>
        </p:grpSp>
        <p:sp>
          <p:nvSpPr>
            <p:cNvPr id="19" name="TextBox 18">
              <a:extLst>
                <a:ext uri="{FF2B5EF4-FFF2-40B4-BE49-F238E27FC236}">
                  <a16:creationId xmlns:a16="http://schemas.microsoft.com/office/drawing/2014/main" id="{DB92989A-AB9E-4C51-B091-9AE310089D18}"/>
                </a:ext>
              </a:extLst>
            </p:cNvPr>
            <p:cNvSpPr txBox="1"/>
            <p:nvPr/>
          </p:nvSpPr>
          <p:spPr>
            <a:xfrm>
              <a:off x="5028447" y="1190034"/>
              <a:ext cx="2919248" cy="477054"/>
            </a:xfrm>
            <a:prstGeom prst="rect">
              <a:avLst/>
            </a:prstGeom>
            <a:noFill/>
          </p:spPr>
          <p:txBody>
            <a:bodyPr wrap="square">
              <a:spAutoFit/>
            </a:bodyPr>
            <a:lstStyle/>
            <a:p>
              <a:pPr eaLnBrk="1" hangingPunct="1">
                <a:spcBef>
                  <a:spcPct val="50000"/>
                </a:spcBef>
                <a:buFontTx/>
                <a:buNone/>
              </a:pPr>
              <a:r>
                <a:rPr lang="en-US" altLang="en-US" sz="2500" i="1">
                  <a:latin typeface="Arial" panose="020B0604020202020204" pitchFamily="34" charset="0"/>
                  <a:cs typeface="Arial" panose="020B0604020202020204" pitchFamily="34" charset="0"/>
                </a:rPr>
                <a:t>Gia tốc tức thời (a)</a:t>
              </a:r>
            </a:p>
          </p:txBody>
        </p:sp>
      </p:grpSp>
      <p:grpSp>
        <p:nvGrpSpPr>
          <p:cNvPr id="36" name="Group 35">
            <a:extLst>
              <a:ext uri="{FF2B5EF4-FFF2-40B4-BE49-F238E27FC236}">
                <a16:creationId xmlns:a16="http://schemas.microsoft.com/office/drawing/2014/main" id="{4FCE6677-C79E-472D-A862-EAC17124D443}"/>
              </a:ext>
            </a:extLst>
          </p:cNvPr>
          <p:cNvGrpSpPr/>
          <p:nvPr/>
        </p:nvGrpSpPr>
        <p:grpSpPr>
          <a:xfrm>
            <a:off x="1905001" y="2280471"/>
            <a:ext cx="3505660" cy="1120608"/>
            <a:chOff x="749493" y="2311306"/>
            <a:chExt cx="2784801" cy="678067"/>
          </a:xfrm>
        </p:grpSpPr>
        <p:pic>
          <p:nvPicPr>
            <p:cNvPr id="25" name="Picture 5" descr="empty-blue-rectangle">
              <a:extLst>
                <a:ext uri="{FF2B5EF4-FFF2-40B4-BE49-F238E27FC236}">
                  <a16:creationId xmlns:a16="http://schemas.microsoft.com/office/drawing/2014/main" id="{F3D1D2E7-2665-44E5-B105-AB73F671B4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9493" y="2311306"/>
              <a:ext cx="2784801" cy="67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a:extLst>
                <a:ext uri="{FF2B5EF4-FFF2-40B4-BE49-F238E27FC236}">
                  <a16:creationId xmlns:a16="http://schemas.microsoft.com/office/drawing/2014/main" id="{63F844FF-4C14-4484-99BA-D9AFCC7EAC82}"/>
                </a:ext>
              </a:extLst>
            </p:cNvPr>
            <p:cNvSpPr txBox="1"/>
            <p:nvPr/>
          </p:nvSpPr>
          <p:spPr>
            <a:xfrm>
              <a:off x="1704575" y="2373319"/>
              <a:ext cx="1201903" cy="47705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a = 0</a:t>
              </a:r>
              <a:endParaRPr lang="en-US" sz="2500"/>
            </a:p>
          </p:txBody>
        </p:sp>
      </p:grpSp>
      <p:grpSp>
        <p:nvGrpSpPr>
          <p:cNvPr id="29" name="Group 28">
            <a:extLst>
              <a:ext uri="{FF2B5EF4-FFF2-40B4-BE49-F238E27FC236}">
                <a16:creationId xmlns:a16="http://schemas.microsoft.com/office/drawing/2014/main" id="{6C5B5347-C6A8-4C26-9DCE-AEDBB81342D8}"/>
              </a:ext>
            </a:extLst>
          </p:cNvPr>
          <p:cNvGrpSpPr/>
          <p:nvPr/>
        </p:nvGrpSpPr>
        <p:grpSpPr>
          <a:xfrm>
            <a:off x="7194151" y="2261287"/>
            <a:ext cx="3505660" cy="1139792"/>
            <a:chOff x="4764673" y="2285449"/>
            <a:chExt cx="2784801" cy="1139792"/>
          </a:xfrm>
        </p:grpSpPr>
        <p:pic>
          <p:nvPicPr>
            <p:cNvPr id="27" name="Picture 5" descr="empty-blue-rectangle">
              <a:extLst>
                <a:ext uri="{FF2B5EF4-FFF2-40B4-BE49-F238E27FC236}">
                  <a16:creationId xmlns:a16="http://schemas.microsoft.com/office/drawing/2014/main" id="{57D236D5-0CFB-440C-BF83-C419563888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64673" y="2285449"/>
              <a:ext cx="2784801" cy="113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9186364D-23CF-45E3-910C-2A833DD0F048}"/>
                </a:ext>
              </a:extLst>
            </p:cNvPr>
            <p:cNvSpPr txBox="1"/>
            <p:nvPr/>
          </p:nvSpPr>
          <p:spPr>
            <a:xfrm>
              <a:off x="5339948" y="2390887"/>
              <a:ext cx="1697311" cy="477054"/>
            </a:xfrm>
            <a:prstGeom prst="rect">
              <a:avLst/>
            </a:prstGeom>
            <a:noFill/>
          </p:spPr>
          <p:txBody>
            <a:bodyPr wrap="square">
              <a:spAutoFit/>
            </a:bodyPr>
            <a:lstStyle/>
            <a:p>
              <a:pPr algn="ctr"/>
              <a:r>
                <a:rPr lang="en-US" sz="2500">
                  <a:latin typeface="Arial" panose="020B0604020202020204" pitchFamily="34" charset="0"/>
                  <a:cs typeface="Arial" panose="020B0604020202020204" pitchFamily="34" charset="0"/>
                </a:rPr>
                <a:t>a </a:t>
              </a:r>
              <a:r>
                <a:rPr lang="en-US" sz="2500">
                  <a:latin typeface="Arial" panose="020B0604020202020204" pitchFamily="34" charset="0"/>
                  <a:cs typeface="Arial" panose="020B0604020202020204" pitchFamily="34" charset="0"/>
                  <a:sym typeface="Symbol" panose="05050102010706020507" pitchFamily="18" charset="2"/>
                </a:rPr>
                <a:t></a:t>
              </a:r>
              <a:r>
                <a:rPr lang="en-US" sz="2500">
                  <a:latin typeface="Arial" panose="020B0604020202020204" pitchFamily="34" charset="0"/>
                  <a:cs typeface="Arial" panose="020B0604020202020204" pitchFamily="34" charset="0"/>
                </a:rPr>
                <a:t> 0</a:t>
              </a:r>
              <a:endParaRPr lang="en-US" sz="2500"/>
            </a:p>
          </p:txBody>
        </p:sp>
      </p:grpSp>
      <p:grpSp>
        <p:nvGrpSpPr>
          <p:cNvPr id="42" name="Group 41">
            <a:extLst>
              <a:ext uri="{FF2B5EF4-FFF2-40B4-BE49-F238E27FC236}">
                <a16:creationId xmlns:a16="http://schemas.microsoft.com/office/drawing/2014/main" id="{17F74BBD-3822-4C2E-98C3-54DA9306D99D}"/>
              </a:ext>
            </a:extLst>
          </p:cNvPr>
          <p:cNvGrpSpPr/>
          <p:nvPr/>
        </p:nvGrpSpPr>
        <p:grpSpPr>
          <a:xfrm>
            <a:off x="5633221" y="3869166"/>
            <a:ext cx="3266102" cy="1139792"/>
            <a:chOff x="8255186" y="4525762"/>
            <a:chExt cx="2808902" cy="1139792"/>
          </a:xfrm>
        </p:grpSpPr>
        <p:pic>
          <p:nvPicPr>
            <p:cNvPr id="28" name="Picture 5" descr="empty-blue-rectangle">
              <a:extLst>
                <a:ext uri="{FF2B5EF4-FFF2-40B4-BE49-F238E27FC236}">
                  <a16:creationId xmlns:a16="http://schemas.microsoft.com/office/drawing/2014/main" id="{976A727B-8702-4676-86D1-AB2D0D4F86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186" y="4525762"/>
              <a:ext cx="2808901" cy="11397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DDEC6D79-62A4-4301-B827-9A367B5B82C3}"/>
                </a:ext>
              </a:extLst>
            </p:cNvPr>
            <p:cNvSpPr txBox="1"/>
            <p:nvPr/>
          </p:nvSpPr>
          <p:spPr>
            <a:xfrm>
              <a:off x="8701888" y="4591040"/>
              <a:ext cx="2362200" cy="47705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a = hằng số</a:t>
              </a:r>
              <a:endParaRPr lang="en-US" sz="2500"/>
            </a:p>
          </p:txBody>
        </p:sp>
      </p:grpSp>
      <p:grpSp>
        <p:nvGrpSpPr>
          <p:cNvPr id="43" name="Group 42">
            <a:extLst>
              <a:ext uri="{FF2B5EF4-FFF2-40B4-BE49-F238E27FC236}">
                <a16:creationId xmlns:a16="http://schemas.microsoft.com/office/drawing/2014/main" id="{138DA3B6-B217-4035-9D4C-528907E85250}"/>
              </a:ext>
            </a:extLst>
          </p:cNvPr>
          <p:cNvGrpSpPr/>
          <p:nvPr/>
        </p:nvGrpSpPr>
        <p:grpSpPr>
          <a:xfrm>
            <a:off x="9058072" y="3884033"/>
            <a:ext cx="3057728" cy="1124925"/>
            <a:chOff x="8255187" y="4525762"/>
            <a:chExt cx="2900114" cy="678067"/>
          </a:xfrm>
        </p:grpSpPr>
        <p:pic>
          <p:nvPicPr>
            <p:cNvPr id="44" name="Picture 5" descr="empty-blue-rectangle">
              <a:extLst>
                <a:ext uri="{FF2B5EF4-FFF2-40B4-BE49-F238E27FC236}">
                  <a16:creationId xmlns:a16="http://schemas.microsoft.com/office/drawing/2014/main" id="{C0A65308-44BE-43A8-8905-3C3D2E3844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55187" y="4525762"/>
              <a:ext cx="2900114" cy="6780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 name="TextBox 44">
              <a:extLst>
                <a:ext uri="{FF2B5EF4-FFF2-40B4-BE49-F238E27FC236}">
                  <a16:creationId xmlns:a16="http://schemas.microsoft.com/office/drawing/2014/main" id="{1BFDD980-6288-46FB-A519-775E9B373F22}"/>
                </a:ext>
              </a:extLst>
            </p:cNvPr>
            <p:cNvSpPr txBox="1"/>
            <p:nvPr/>
          </p:nvSpPr>
          <p:spPr>
            <a:xfrm>
              <a:off x="8672804" y="4548784"/>
              <a:ext cx="2362200" cy="287552"/>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a </a:t>
              </a:r>
              <a:r>
                <a:rPr lang="en-US" sz="2500">
                  <a:latin typeface="Arial" panose="020B0604020202020204" pitchFamily="34" charset="0"/>
                  <a:cs typeface="Arial" panose="020B0604020202020204" pitchFamily="34" charset="0"/>
                  <a:sym typeface="Symbol" panose="05050102010706020507" pitchFamily="18" charset="2"/>
                </a:rPr>
                <a:t></a:t>
              </a:r>
              <a:r>
                <a:rPr lang="en-US" sz="2500">
                  <a:latin typeface="Arial" panose="020B0604020202020204" pitchFamily="34" charset="0"/>
                  <a:cs typeface="Arial" panose="020B0604020202020204" pitchFamily="34" charset="0"/>
                </a:rPr>
                <a:t> hằng số</a:t>
              </a:r>
              <a:endParaRPr lang="en-US" sz="2500"/>
            </a:p>
          </p:txBody>
        </p:sp>
      </p:grpSp>
      <p:cxnSp>
        <p:nvCxnSpPr>
          <p:cNvPr id="47" name="Connector: Elbow 46">
            <a:extLst>
              <a:ext uri="{FF2B5EF4-FFF2-40B4-BE49-F238E27FC236}">
                <a16:creationId xmlns:a16="http://schemas.microsoft.com/office/drawing/2014/main" id="{541CA301-7DAC-4F2F-BCCE-DC72B3E8F953}"/>
              </a:ext>
            </a:extLst>
          </p:cNvPr>
          <p:cNvCxnSpPr>
            <a:stCxn id="18" idx="2"/>
            <a:endCxn id="25" idx="0"/>
          </p:cNvCxnSpPr>
          <p:nvPr/>
        </p:nvCxnSpPr>
        <p:spPr>
          <a:xfrm rot="5400000">
            <a:off x="4706368" y="588366"/>
            <a:ext cx="643568" cy="2740642"/>
          </a:xfrm>
          <a:prstGeom prst="bentConnector3">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8" name="Connector: Elbow 47">
            <a:extLst>
              <a:ext uri="{FF2B5EF4-FFF2-40B4-BE49-F238E27FC236}">
                <a16:creationId xmlns:a16="http://schemas.microsoft.com/office/drawing/2014/main" id="{73DB65F0-4FC3-4AC5-B858-083E38ACD7D3}"/>
              </a:ext>
            </a:extLst>
          </p:cNvPr>
          <p:cNvCxnSpPr>
            <a:cxnSpLocks/>
            <a:endCxn id="27" idx="0"/>
          </p:cNvCxnSpPr>
          <p:nvPr/>
        </p:nvCxnSpPr>
        <p:spPr>
          <a:xfrm>
            <a:off x="6314665" y="1958687"/>
            <a:ext cx="2632316" cy="302600"/>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Connector: Elbow 50">
            <a:extLst>
              <a:ext uri="{FF2B5EF4-FFF2-40B4-BE49-F238E27FC236}">
                <a16:creationId xmlns:a16="http://schemas.microsoft.com/office/drawing/2014/main" id="{66267F5B-FC6C-431F-A39F-F7BA3DA9C0E7}"/>
              </a:ext>
            </a:extLst>
          </p:cNvPr>
          <p:cNvCxnSpPr>
            <a:cxnSpLocks/>
          </p:cNvCxnSpPr>
          <p:nvPr/>
        </p:nvCxnSpPr>
        <p:spPr>
          <a:xfrm>
            <a:off x="8644082" y="3634748"/>
            <a:ext cx="1974227" cy="214851"/>
          </a:xfrm>
          <a:prstGeom prst="bent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Connector: Elbow 53">
            <a:extLst>
              <a:ext uri="{FF2B5EF4-FFF2-40B4-BE49-F238E27FC236}">
                <a16:creationId xmlns:a16="http://schemas.microsoft.com/office/drawing/2014/main" id="{9337F176-F331-454D-9F9B-36921009C686}"/>
              </a:ext>
            </a:extLst>
          </p:cNvPr>
          <p:cNvCxnSpPr>
            <a:cxnSpLocks/>
            <a:stCxn id="27" idx="2"/>
            <a:endCxn id="28" idx="0"/>
          </p:cNvCxnSpPr>
          <p:nvPr/>
        </p:nvCxnSpPr>
        <p:spPr>
          <a:xfrm rot="5400000">
            <a:off x="7872584" y="2794768"/>
            <a:ext cx="468087" cy="1680709"/>
          </a:xfrm>
          <a:prstGeom prst="bentConnector3">
            <a:avLst>
              <a:gd name="adj1" fmla="val 50000"/>
            </a:avLst>
          </a:prstGeom>
          <a:ln>
            <a:tailEnd type="triangle"/>
          </a:ln>
        </p:spPr>
        <p:style>
          <a:lnRef idx="1">
            <a:schemeClr val="accent1"/>
          </a:lnRef>
          <a:fillRef idx="0">
            <a:schemeClr val="accent1"/>
          </a:fillRef>
          <a:effectRef idx="0">
            <a:schemeClr val="accent1"/>
          </a:effectRef>
          <a:fontRef idx="minor">
            <a:schemeClr val="tx1"/>
          </a:fontRef>
        </p:style>
      </p:cxnSp>
      <p:sp>
        <p:nvSpPr>
          <p:cNvPr id="59" name="Rectangle 1026060">
            <a:extLst>
              <a:ext uri="{FF2B5EF4-FFF2-40B4-BE49-F238E27FC236}">
                <a16:creationId xmlns:a16="http://schemas.microsoft.com/office/drawing/2014/main" id="{CBD3C111-84C4-4F8B-94DC-336601B303D1}"/>
              </a:ext>
            </a:extLst>
          </p:cNvPr>
          <p:cNvSpPr>
            <a:spLocks noChangeArrowheads="1"/>
          </p:cNvSpPr>
          <p:nvPr/>
        </p:nvSpPr>
        <p:spPr bwMode="auto">
          <a:xfrm>
            <a:off x="2214641" y="2874692"/>
            <a:ext cx="3079975" cy="418576"/>
          </a:xfrm>
          <a:prstGeom prst="rect">
            <a:avLst/>
          </a:prstGeom>
          <a:noFill/>
          <a:ln w="9525" algn="ctr">
            <a:noFill/>
            <a:miter lim="800000"/>
            <a:headEnd/>
            <a:tailEnd/>
          </a:ln>
        </p:spPr>
        <p:txBody>
          <a:bodyPr wrap="square" lIns="109728" tIns="54864" rIns="109728" bIns="54864">
            <a:spAutoFit/>
          </a:bodyPr>
          <a:lstStyle/>
          <a:p>
            <a:pP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Chuyển động </a:t>
            </a:r>
            <a:r>
              <a:rPr lang="en-US" altLang="en-US" sz="2000">
                <a:solidFill>
                  <a:srgbClr val="FF0000"/>
                </a:solidFill>
                <a:latin typeface="Arial" panose="020B0604020202020204" pitchFamily="34" charset="0"/>
                <a:cs typeface="Arial" panose="020B0604020202020204" pitchFamily="34" charset="0"/>
              </a:rPr>
              <a:t>thẳng đều</a:t>
            </a:r>
            <a:endParaRPr lang="en-US" altLang="en-US" sz="2000">
              <a:solidFill>
                <a:srgbClr val="FF0000"/>
              </a:solidFill>
              <a:latin typeface="Arial" panose="020B0604020202020204" pitchFamily="34" charset="0"/>
            </a:endParaRPr>
          </a:p>
        </p:txBody>
      </p:sp>
      <p:sp>
        <p:nvSpPr>
          <p:cNvPr id="62" name="Rectangle 1026060">
            <a:extLst>
              <a:ext uri="{FF2B5EF4-FFF2-40B4-BE49-F238E27FC236}">
                <a16:creationId xmlns:a16="http://schemas.microsoft.com/office/drawing/2014/main" id="{97927F48-8A24-4725-A652-63A3B8C31098}"/>
              </a:ext>
            </a:extLst>
          </p:cNvPr>
          <p:cNvSpPr>
            <a:spLocks noChangeArrowheads="1"/>
          </p:cNvSpPr>
          <p:nvPr/>
        </p:nvSpPr>
        <p:spPr bwMode="auto">
          <a:xfrm>
            <a:off x="7225682" y="2863346"/>
            <a:ext cx="3534312" cy="418576"/>
          </a:xfrm>
          <a:prstGeom prst="rect">
            <a:avLst/>
          </a:prstGeom>
          <a:noFill/>
          <a:ln w="9525" algn="ctr">
            <a:noFill/>
            <a:miter lim="800000"/>
            <a:headEnd/>
            <a:tailEnd/>
          </a:ln>
        </p:spPr>
        <p:txBody>
          <a:bodyPr wrap="square" lIns="109728" tIns="54864" rIns="109728" bIns="54864">
            <a:spAutoFit/>
          </a:bodyPr>
          <a:lstStyle/>
          <a:p>
            <a:pP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Chuyển động thẳng </a:t>
            </a:r>
            <a:r>
              <a:rPr lang="en-US" altLang="en-US" sz="2000">
                <a:solidFill>
                  <a:srgbClr val="FF0000"/>
                </a:solidFill>
                <a:latin typeface="Arial" panose="020B0604020202020204" pitchFamily="34" charset="0"/>
                <a:cs typeface="Arial" panose="020B0604020202020204" pitchFamily="34" charset="0"/>
              </a:rPr>
              <a:t>biến đổi</a:t>
            </a:r>
            <a:endParaRPr lang="en-US" altLang="en-US" sz="2000">
              <a:solidFill>
                <a:srgbClr val="FF0000"/>
              </a:solidFill>
              <a:latin typeface="Arial" panose="020B0604020202020204" pitchFamily="34" charset="0"/>
            </a:endParaRPr>
          </a:p>
        </p:txBody>
      </p:sp>
      <p:sp>
        <p:nvSpPr>
          <p:cNvPr id="63" name="Rectangle 1026060">
            <a:extLst>
              <a:ext uri="{FF2B5EF4-FFF2-40B4-BE49-F238E27FC236}">
                <a16:creationId xmlns:a16="http://schemas.microsoft.com/office/drawing/2014/main" id="{072F19BB-F83A-4E34-B95D-5D540546AD4A}"/>
              </a:ext>
            </a:extLst>
          </p:cNvPr>
          <p:cNvSpPr>
            <a:spLocks noChangeArrowheads="1"/>
          </p:cNvSpPr>
          <p:nvPr/>
        </p:nvSpPr>
        <p:spPr bwMode="auto">
          <a:xfrm>
            <a:off x="5441602" y="4328463"/>
            <a:ext cx="3396313" cy="726353"/>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Chuyển động </a:t>
            </a:r>
          </a:p>
          <a:p>
            <a:pPr algn="ctr" defTabSz="1095376">
              <a:spcBef>
                <a:spcPts val="0"/>
              </a:spcBef>
              <a:buClr>
                <a:schemeClr val="tx2"/>
              </a:buClr>
              <a:buSzPct val="95000"/>
              <a:defRPr/>
            </a:pPr>
            <a:r>
              <a:rPr lang="en-US" altLang="en-US" sz="2000">
                <a:solidFill>
                  <a:srgbClr val="FF0000"/>
                </a:solidFill>
                <a:latin typeface="Arial" panose="020B0604020202020204" pitchFamily="34" charset="0"/>
                <a:cs typeface="Arial" panose="020B0604020202020204" pitchFamily="34" charset="0"/>
              </a:rPr>
              <a:t>biến đổi đều</a:t>
            </a:r>
            <a:endParaRPr lang="en-US" altLang="en-US" sz="2000">
              <a:solidFill>
                <a:srgbClr val="FF0000"/>
              </a:solidFill>
              <a:latin typeface="Arial" panose="020B0604020202020204" pitchFamily="34" charset="0"/>
            </a:endParaRPr>
          </a:p>
        </p:txBody>
      </p:sp>
      <p:sp>
        <p:nvSpPr>
          <p:cNvPr id="67" name="Rectangle 1026060">
            <a:extLst>
              <a:ext uri="{FF2B5EF4-FFF2-40B4-BE49-F238E27FC236}">
                <a16:creationId xmlns:a16="http://schemas.microsoft.com/office/drawing/2014/main" id="{C9427A97-CBB5-402B-8DBD-A0CAB68BAACC}"/>
              </a:ext>
            </a:extLst>
          </p:cNvPr>
          <p:cNvSpPr>
            <a:spLocks noChangeArrowheads="1"/>
          </p:cNvSpPr>
          <p:nvPr/>
        </p:nvSpPr>
        <p:spPr bwMode="auto">
          <a:xfrm>
            <a:off x="9022782" y="4320799"/>
            <a:ext cx="2933147" cy="726353"/>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Chuyển động </a:t>
            </a:r>
          </a:p>
          <a:p>
            <a:pPr algn="ctr" defTabSz="1095376">
              <a:spcBef>
                <a:spcPts val="0"/>
              </a:spcBef>
              <a:buClr>
                <a:schemeClr val="tx2"/>
              </a:buClr>
              <a:buSzPct val="95000"/>
              <a:defRPr/>
            </a:pPr>
            <a:r>
              <a:rPr lang="en-US" altLang="en-US" sz="2000">
                <a:solidFill>
                  <a:srgbClr val="FF0000"/>
                </a:solidFill>
                <a:latin typeface="Arial" panose="020B0604020202020204" pitchFamily="34" charset="0"/>
                <a:cs typeface="Arial" panose="020B0604020202020204" pitchFamily="34" charset="0"/>
              </a:rPr>
              <a:t>biến đổi phức tạp</a:t>
            </a:r>
            <a:endParaRPr lang="en-US" altLang="en-US" sz="2000">
              <a:solidFill>
                <a:srgbClr val="FF0000"/>
              </a:solidFill>
              <a:latin typeface="Arial" panose="020B0604020202020204" pitchFamily="34" charset="0"/>
            </a:endParaRPr>
          </a:p>
        </p:txBody>
      </p:sp>
      <p:sp>
        <p:nvSpPr>
          <p:cNvPr id="71" name="TextBox 70">
            <a:extLst>
              <a:ext uri="{FF2B5EF4-FFF2-40B4-BE49-F238E27FC236}">
                <a16:creationId xmlns:a16="http://schemas.microsoft.com/office/drawing/2014/main" id="{B1C81F39-049F-4A17-927D-8B841134AF30}"/>
              </a:ext>
            </a:extLst>
          </p:cNvPr>
          <p:cNvSpPr txBox="1"/>
          <p:nvPr/>
        </p:nvSpPr>
        <p:spPr>
          <a:xfrm>
            <a:off x="9701667" y="5566480"/>
            <a:ext cx="2084016" cy="400110"/>
          </a:xfrm>
          <a:prstGeom prst="rect">
            <a:avLst/>
          </a:prstGeom>
          <a:noFill/>
        </p:spPr>
        <p:txBody>
          <a:bodyPr wrap="square">
            <a:spAutoFit/>
          </a:bodyPr>
          <a:lstStyle/>
          <a:p>
            <a:pPr algn="ctr" defTabSz="1095376">
              <a:spcBef>
                <a:spcPts val="0"/>
              </a:spcBef>
              <a:buClr>
                <a:schemeClr val="tx2"/>
              </a:buClr>
              <a:buSzPct val="95000"/>
              <a:defRPr/>
            </a:pPr>
            <a:r>
              <a:rPr lang="en-US" altLang="en-US" sz="2000">
                <a:latin typeface="Arial" panose="020B0604020202020204" pitchFamily="34" charset="0"/>
                <a:cs typeface="Arial" panose="020B0604020202020204" pitchFamily="34" charset="0"/>
              </a:rPr>
              <a:t>Không xét!</a:t>
            </a:r>
          </a:p>
        </p:txBody>
      </p:sp>
      <p:sp>
        <p:nvSpPr>
          <p:cNvPr id="72" name="TextBox 71">
            <a:extLst>
              <a:ext uri="{FF2B5EF4-FFF2-40B4-BE49-F238E27FC236}">
                <a16:creationId xmlns:a16="http://schemas.microsoft.com/office/drawing/2014/main" id="{2B6E0D07-ADE9-49A4-9550-64CE032932D5}"/>
              </a:ext>
            </a:extLst>
          </p:cNvPr>
          <p:cNvSpPr txBox="1"/>
          <p:nvPr/>
        </p:nvSpPr>
        <p:spPr>
          <a:xfrm>
            <a:off x="5981691" y="5178396"/>
            <a:ext cx="2442894" cy="1015663"/>
          </a:xfrm>
          <a:prstGeom prst="rect">
            <a:avLst/>
          </a:prstGeom>
          <a:noFill/>
        </p:spPr>
        <p:txBody>
          <a:bodyPr wrap="square">
            <a:spAutoFit/>
          </a:bodyPr>
          <a:lstStyle/>
          <a:p>
            <a:pPr algn="ctr" defTabSz="1095376">
              <a:spcBef>
                <a:spcPts val="0"/>
              </a:spcBef>
              <a:buClr>
                <a:schemeClr val="tx2"/>
              </a:buClr>
              <a:buSzPct val="95000"/>
              <a:defRPr/>
            </a:pPr>
            <a:r>
              <a:rPr lang="en-US" altLang="en-US" sz="2000">
                <a:solidFill>
                  <a:srgbClr val="7030A0"/>
                </a:solidFill>
                <a:latin typeface="Arial" panose="020B0604020202020204" pitchFamily="34" charset="0"/>
                <a:cs typeface="Arial" panose="020B0604020202020204" pitchFamily="34" charset="0"/>
              </a:rPr>
              <a:t>Độ lớn vận tốc thay đổi (tăng giảm) </a:t>
            </a:r>
          </a:p>
          <a:p>
            <a:pPr algn="ctr" defTabSz="1095376">
              <a:spcBef>
                <a:spcPts val="0"/>
              </a:spcBef>
              <a:buClr>
                <a:schemeClr val="tx2"/>
              </a:buClr>
              <a:buSzPct val="95000"/>
              <a:defRPr/>
            </a:pPr>
            <a:r>
              <a:rPr lang="en-US" altLang="en-US" sz="2000">
                <a:solidFill>
                  <a:srgbClr val="7030A0"/>
                </a:solidFill>
                <a:latin typeface="Arial" panose="020B0604020202020204" pitchFamily="34" charset="0"/>
                <a:cs typeface="Arial" panose="020B0604020202020204" pitchFamily="34" charset="0"/>
              </a:rPr>
              <a:t>đều theo thời gian</a:t>
            </a:r>
          </a:p>
        </p:txBody>
      </p:sp>
      <p:sp>
        <p:nvSpPr>
          <p:cNvPr id="73" name="TextBox 72">
            <a:extLst>
              <a:ext uri="{FF2B5EF4-FFF2-40B4-BE49-F238E27FC236}">
                <a16:creationId xmlns:a16="http://schemas.microsoft.com/office/drawing/2014/main" id="{03810D33-F6E6-4463-8441-34A2C183BF4A}"/>
              </a:ext>
            </a:extLst>
          </p:cNvPr>
          <p:cNvSpPr txBox="1"/>
          <p:nvPr/>
        </p:nvSpPr>
        <p:spPr>
          <a:xfrm>
            <a:off x="2337704" y="3558930"/>
            <a:ext cx="2084016" cy="1015663"/>
          </a:xfrm>
          <a:prstGeom prst="rect">
            <a:avLst/>
          </a:prstGeom>
          <a:noFill/>
        </p:spPr>
        <p:txBody>
          <a:bodyPr wrap="square">
            <a:spAutoFit/>
          </a:bodyPr>
          <a:lstStyle/>
          <a:p>
            <a:pPr algn="ctr" defTabSz="1095376">
              <a:spcBef>
                <a:spcPts val="0"/>
              </a:spcBef>
              <a:buClr>
                <a:schemeClr val="tx2"/>
              </a:buClr>
              <a:buSzPct val="95000"/>
              <a:defRPr/>
            </a:pPr>
            <a:r>
              <a:rPr lang="en-US" altLang="en-US" sz="2000">
                <a:solidFill>
                  <a:srgbClr val="7030A0"/>
                </a:solidFill>
                <a:latin typeface="Arial" panose="020B0604020202020204" pitchFamily="34" charset="0"/>
                <a:cs typeface="Arial" panose="020B0604020202020204" pitchFamily="34" charset="0"/>
              </a:rPr>
              <a:t>Độ lớn vận tốc không đổi </a:t>
            </a:r>
          </a:p>
          <a:p>
            <a:pPr algn="ctr" defTabSz="1095376">
              <a:spcBef>
                <a:spcPts val="0"/>
              </a:spcBef>
              <a:buClr>
                <a:schemeClr val="tx2"/>
              </a:buClr>
              <a:buSzPct val="95000"/>
              <a:defRPr/>
            </a:pPr>
            <a:r>
              <a:rPr lang="en-US" altLang="en-US" sz="2000">
                <a:solidFill>
                  <a:srgbClr val="7030A0"/>
                </a:solidFill>
                <a:latin typeface="Arial" panose="020B0604020202020204" pitchFamily="34" charset="0"/>
                <a:cs typeface="Arial" panose="020B0604020202020204" pitchFamily="34" charset="0"/>
              </a:rPr>
              <a:t>theo thời gian</a:t>
            </a:r>
          </a:p>
        </p:txBody>
      </p:sp>
    </p:spTree>
    <p:extLst>
      <p:ext uri="{BB962C8B-B14F-4D97-AF65-F5344CB8AC3E}">
        <p14:creationId xmlns:p14="http://schemas.microsoft.com/office/powerpoint/2010/main" val="3094493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5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6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2"/>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4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62" grpId="0"/>
      <p:bldP spid="63" grpId="0"/>
      <p:bldP spid="67" grpId="0"/>
      <p:bldP spid="71" grpId="0"/>
      <p:bldP spid="72" grpId="0"/>
      <p:bldP spid="7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Box 14">
            <a:extLst>
              <a:ext uri="{FF2B5EF4-FFF2-40B4-BE49-F238E27FC236}">
                <a16:creationId xmlns:a16="http://schemas.microsoft.com/office/drawing/2014/main" id="{EF0D355D-9E7F-471F-916C-7821EF7720BF}"/>
              </a:ext>
            </a:extLst>
          </p:cNvPr>
          <p:cNvSpPr txBox="1">
            <a:spLocks noChangeArrowheads="1"/>
          </p:cNvSpPr>
          <p:nvPr/>
        </p:nvSpPr>
        <p:spPr bwMode="auto">
          <a:xfrm>
            <a:off x="457200" y="2864316"/>
            <a:ext cx="5202854" cy="492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600">
                <a:latin typeface="Arial" panose="020B0604020202020204" pitchFamily="34" charset="0"/>
                <a:cs typeface="Arial" panose="020B0604020202020204" pitchFamily="34" charset="0"/>
              </a:rPr>
              <a:t> </a:t>
            </a:r>
            <a:endParaRPr lang="en-US" altLang="en-US" sz="2600" baseline="-25000">
              <a:latin typeface="Arial" panose="020B0604020202020204" pitchFamily="34" charset="0"/>
              <a:cs typeface="Arial" panose="020B0604020202020204" pitchFamily="34" charset="0"/>
            </a:endParaRPr>
          </a:p>
        </p:txBody>
      </p:sp>
      <p:grpSp>
        <p:nvGrpSpPr>
          <p:cNvPr id="21" name="Group 67">
            <a:extLst>
              <a:ext uri="{FF2B5EF4-FFF2-40B4-BE49-F238E27FC236}">
                <a16:creationId xmlns:a16="http://schemas.microsoft.com/office/drawing/2014/main" id="{A71F1730-6C27-44EC-8770-0DFC9D1ED13C}"/>
              </a:ext>
            </a:extLst>
          </p:cNvPr>
          <p:cNvGrpSpPr>
            <a:grpSpLocks/>
          </p:cNvGrpSpPr>
          <p:nvPr/>
        </p:nvGrpSpPr>
        <p:grpSpPr bwMode="auto">
          <a:xfrm>
            <a:off x="457200" y="4062549"/>
            <a:ext cx="5202854" cy="2766324"/>
            <a:chOff x="590609" y="3627830"/>
            <a:chExt cx="5682079" cy="2706928"/>
          </a:xfrm>
        </p:grpSpPr>
        <p:pic>
          <p:nvPicPr>
            <p:cNvPr id="22" name="Picture 4" descr="empty-blue-rectangle">
              <a:extLst>
                <a:ext uri="{FF2B5EF4-FFF2-40B4-BE49-F238E27FC236}">
                  <a16:creationId xmlns:a16="http://schemas.microsoft.com/office/drawing/2014/main" id="{B5568CFB-9A47-40AD-94D8-7662A6B6BDE4}"/>
                </a:ext>
              </a:extLst>
            </p:cNvPr>
            <p:cNvPicPr>
              <a:picLocks noChangeAspect="1" noChangeArrowheads="1"/>
            </p:cNvPicPr>
            <p:nvPr/>
          </p:nvPicPr>
          <p:blipFill>
            <a:blip r:embed="rId2"/>
            <a:srcRect/>
            <a:stretch>
              <a:fillRect/>
            </a:stretch>
          </p:blipFill>
          <p:spPr bwMode="auto">
            <a:xfrm>
              <a:off x="590609" y="3627831"/>
              <a:ext cx="5682079" cy="2372701"/>
            </a:xfrm>
            <a:prstGeom prst="rect">
              <a:avLst/>
            </a:prstGeom>
            <a:noFill/>
            <a:ln w="9525">
              <a:noFill/>
              <a:miter lim="800000"/>
              <a:headEnd/>
              <a:tailEnd/>
            </a:ln>
          </p:spPr>
        </p:pic>
        <p:pic>
          <p:nvPicPr>
            <p:cNvPr id="23" name="Picture 5" descr="blue-top-faded">
              <a:extLst>
                <a:ext uri="{FF2B5EF4-FFF2-40B4-BE49-F238E27FC236}">
                  <a16:creationId xmlns:a16="http://schemas.microsoft.com/office/drawing/2014/main" id="{9D01C27C-3C21-40C3-B5AD-CFB4C5567ADC}"/>
                </a:ext>
              </a:extLst>
            </p:cNvPr>
            <p:cNvPicPr>
              <a:picLocks noChangeAspect="1" noChangeArrowheads="1"/>
            </p:cNvPicPr>
            <p:nvPr/>
          </p:nvPicPr>
          <p:blipFill>
            <a:blip r:embed="rId3"/>
            <a:srcRect/>
            <a:stretch>
              <a:fillRect/>
            </a:stretch>
          </p:blipFill>
          <p:spPr bwMode="auto">
            <a:xfrm>
              <a:off x="657229" y="3627830"/>
              <a:ext cx="5495279" cy="644990"/>
            </a:xfrm>
            <a:prstGeom prst="rect">
              <a:avLst/>
            </a:prstGeom>
            <a:noFill/>
            <a:ln w="9525">
              <a:noFill/>
              <a:miter lim="800000"/>
              <a:headEnd/>
              <a:tailEnd/>
            </a:ln>
          </p:spPr>
        </p:pic>
        <p:sp>
          <p:nvSpPr>
            <p:cNvPr id="24" name="TextBox 23">
              <a:extLst>
                <a:ext uri="{FF2B5EF4-FFF2-40B4-BE49-F238E27FC236}">
                  <a16:creationId xmlns:a16="http://schemas.microsoft.com/office/drawing/2014/main" id="{30676009-88DB-4EA9-9191-27DB02FB2B8C}"/>
                </a:ext>
              </a:extLst>
            </p:cNvPr>
            <p:cNvSpPr txBox="1"/>
            <p:nvPr/>
          </p:nvSpPr>
          <p:spPr>
            <a:xfrm>
              <a:off x="650944" y="3676226"/>
              <a:ext cx="5404791" cy="466811"/>
            </a:xfrm>
            <a:prstGeom prst="rect">
              <a:avLst/>
            </a:prstGeom>
            <a:noFill/>
          </p:spPr>
          <p:txBody>
            <a:bodyPr wrap="square">
              <a:spAutoFit/>
            </a:bodyPr>
            <a:lstStyle/>
            <a:p>
              <a:pPr algn="ctr">
                <a:defRPr/>
              </a:pPr>
              <a:r>
                <a:rPr lang="en-US" sz="250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CĐ thẳng nhanh dần đều</a:t>
              </a:r>
              <a:endParaRPr lang="en-US" sz="25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25" name="Rectangle 1026060">
                  <a:extLst>
                    <a:ext uri="{FF2B5EF4-FFF2-40B4-BE49-F238E27FC236}">
                      <a16:creationId xmlns:a16="http://schemas.microsoft.com/office/drawing/2014/main" id="{E1B8C5DB-E72D-43EB-B873-98F25246A200}"/>
                    </a:ext>
                  </a:extLst>
                </p:cNvPr>
                <p:cNvSpPr>
                  <a:spLocks noChangeArrowheads="1"/>
                </p:cNvSpPr>
                <p:nvPr/>
              </p:nvSpPr>
              <p:spPr bwMode="auto">
                <a:xfrm>
                  <a:off x="814337" y="4231098"/>
                  <a:ext cx="4769390" cy="2103660"/>
                </a:xfrm>
                <a:prstGeom prst="rect">
                  <a:avLst/>
                </a:prstGeom>
                <a:noFill/>
                <a:ln w="9525" algn="ctr">
                  <a:noFill/>
                  <a:miter lim="800000"/>
                  <a:headEnd/>
                  <a:tailEnd/>
                </a:ln>
              </p:spPr>
              <p:txBody>
                <a:bodyPr wrap="square" lIns="109728" tIns="54864" rIns="109728" bIns="54864">
                  <a:spAutoFit/>
                </a:bodyPr>
                <a:lstStyle/>
                <a:p>
                  <a:pPr algn="ctr" eaLnBrk="0" hangingPunct="0">
                    <a:spcBef>
                      <a:spcPct val="50000"/>
                    </a:spcBef>
                  </a:pPr>
                  <a:r>
                    <a:rPr lang="en-US" altLang="en-US" sz="2500">
                      <a:latin typeface="Arial" panose="020B0604020202020204" pitchFamily="34" charset="0"/>
                      <a:cs typeface="Arial" panose="020B0604020202020204" pitchFamily="34" charset="0"/>
                    </a:rPr>
                    <a:t>Độ lớn của vận tốc </a:t>
                  </a:r>
                  <a:r>
                    <a:rPr lang="en-US" altLang="en-US" sz="2500">
                      <a:solidFill>
                        <a:srgbClr val="FF0000"/>
                      </a:solidFill>
                      <a:latin typeface="Arial" panose="020B0604020202020204" pitchFamily="34" charset="0"/>
                      <a:cs typeface="Arial" panose="020B0604020202020204" pitchFamily="34" charset="0"/>
                    </a:rPr>
                    <a:t>tăng đều </a:t>
                  </a:r>
                  <a:r>
                    <a:rPr lang="en-US" altLang="en-US" sz="2500">
                      <a:latin typeface="Arial" panose="020B0604020202020204" pitchFamily="34" charset="0"/>
                      <a:cs typeface="Arial" panose="020B0604020202020204" pitchFamily="34" charset="0"/>
                    </a:rPr>
                    <a:t>theo thời gian</a:t>
                  </a:r>
                </a:p>
                <a:p>
                  <a:pPr algn="ctr" eaLnBrk="0" hangingPunct="0">
                    <a:spcBef>
                      <a:spcPct val="50000"/>
                    </a:spcBef>
                  </a:pPr>
                  <a14:m>
                    <m:oMath xmlns:m="http://schemas.openxmlformats.org/officeDocument/2006/math">
                      <m:acc>
                        <m:accPr>
                          <m:chr m:val="⃗"/>
                          <m:ctrlPr>
                            <a:rPr lang="en-US" sz="2800" i="1" smtClean="0">
                              <a:solidFill>
                                <a:srgbClr val="000000"/>
                              </a:solidFill>
                              <a:latin typeface="Cambria Math" panose="02040503050406030204" pitchFamily="18" charset="0"/>
                            </a:rPr>
                          </m:ctrlPr>
                        </m:accPr>
                        <m:e>
                          <m:r>
                            <a:rPr lang="en-US" sz="2800" b="0" i="1" smtClean="0">
                              <a:solidFill>
                                <a:srgbClr val="000000"/>
                              </a:solidFill>
                              <a:latin typeface="Cambria Math" panose="02040503050406030204" pitchFamily="18" charset="0"/>
                            </a:rPr>
                            <m:t>𝑎</m:t>
                          </m:r>
                        </m:e>
                      </m:acc>
                    </m:oMath>
                  </a14:m>
                  <a:r>
                    <a:rPr lang="en-US" altLang="en-US" sz="2500">
                      <a:latin typeface="Arial" panose="020B0604020202020204" pitchFamily="34" charset="0"/>
                      <a:cs typeface="Arial" panose="020B0604020202020204" pitchFamily="34" charset="0"/>
                    </a:rPr>
                    <a:t> cùng chiều </a:t>
                  </a:r>
                  <a14:m>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𝑣</m:t>
                          </m:r>
                        </m:e>
                      </m:acc>
                    </m:oMath>
                  </a14:m>
                  <a:endParaRPr lang="en-US" altLang="en-US" sz="2500">
                    <a:latin typeface="Arial" panose="020B0604020202020204" pitchFamily="34" charset="0"/>
                    <a:cs typeface="Arial" panose="020B0604020202020204" pitchFamily="34" charset="0"/>
                  </a:endParaRPr>
                </a:p>
                <a:p>
                  <a:pPr algn="ctr" eaLnBrk="0" hangingPunct="0">
                    <a:spcBef>
                      <a:spcPct val="50000"/>
                    </a:spcBef>
                  </a:pPr>
                  <a:endParaRPr lang="en-US" altLang="en-US" sz="2500">
                    <a:latin typeface="Arial" panose="020B0604020202020204" pitchFamily="34" charset="0"/>
                    <a:cs typeface="Arial" panose="020B0604020202020204" pitchFamily="34" charset="0"/>
                  </a:endParaRPr>
                </a:p>
              </p:txBody>
            </p:sp>
          </mc:Choice>
          <mc:Fallback xmlns="">
            <p:sp>
              <p:nvSpPr>
                <p:cNvPr id="25" name="Rectangle 1026060">
                  <a:extLst>
                    <a:ext uri="{FF2B5EF4-FFF2-40B4-BE49-F238E27FC236}">
                      <a16:creationId xmlns:a16="http://schemas.microsoft.com/office/drawing/2014/main" id="{E1B8C5DB-E72D-43EB-B873-98F25246A200}"/>
                    </a:ext>
                  </a:extLst>
                </p:cNvPr>
                <p:cNvSpPr>
                  <a:spLocks noRot="1" noChangeAspect="1" noMove="1" noResize="1" noEditPoints="1" noAdjustHandles="1" noChangeArrowheads="1" noChangeShapeType="1" noTextEdit="1"/>
                </p:cNvSpPr>
                <p:nvPr/>
              </p:nvSpPr>
              <p:spPr bwMode="auto">
                <a:xfrm>
                  <a:off x="814337" y="4231098"/>
                  <a:ext cx="4769390" cy="2103660"/>
                </a:xfrm>
                <a:prstGeom prst="rect">
                  <a:avLst/>
                </a:prstGeom>
                <a:blipFill>
                  <a:blip r:embed="rId4"/>
                  <a:stretch>
                    <a:fillRect l="-140" t="-1705" r="-1955"/>
                  </a:stretch>
                </a:blipFill>
                <a:ln w="9525" algn="ctr">
                  <a:noFill/>
                  <a:miter lim="800000"/>
                  <a:headEnd/>
                  <a:tailEnd/>
                </a:ln>
              </p:spPr>
              <p:txBody>
                <a:bodyPr/>
                <a:lstStyle/>
                <a:p>
                  <a:r>
                    <a:rPr lang="en-US">
                      <a:noFill/>
                    </a:rPr>
                    <a:t> </a:t>
                  </a:r>
                </a:p>
              </p:txBody>
            </p:sp>
          </mc:Fallback>
        </mc:AlternateContent>
      </p:grpSp>
      <p:grpSp>
        <p:nvGrpSpPr>
          <p:cNvPr id="26" name="Group 70">
            <a:extLst>
              <a:ext uri="{FF2B5EF4-FFF2-40B4-BE49-F238E27FC236}">
                <a16:creationId xmlns:a16="http://schemas.microsoft.com/office/drawing/2014/main" id="{DDF9B89A-91B1-4537-8DC8-2CE10E921029}"/>
              </a:ext>
            </a:extLst>
          </p:cNvPr>
          <p:cNvGrpSpPr>
            <a:grpSpLocks/>
          </p:cNvGrpSpPr>
          <p:nvPr/>
        </p:nvGrpSpPr>
        <p:grpSpPr bwMode="auto">
          <a:xfrm>
            <a:off x="6004783" y="4022016"/>
            <a:ext cx="5731102" cy="2451468"/>
            <a:chOff x="564746" y="3433313"/>
            <a:chExt cx="4620795" cy="1899958"/>
          </a:xfrm>
        </p:grpSpPr>
        <p:pic>
          <p:nvPicPr>
            <p:cNvPr id="27" name="Picture 8" descr="empty-green-rectangle">
              <a:extLst>
                <a:ext uri="{FF2B5EF4-FFF2-40B4-BE49-F238E27FC236}">
                  <a16:creationId xmlns:a16="http://schemas.microsoft.com/office/drawing/2014/main" id="{14842ED3-9F4D-4ABB-9F6F-015D5A33E796}"/>
                </a:ext>
              </a:extLst>
            </p:cNvPr>
            <p:cNvPicPr>
              <a:picLocks noChangeAspect="1" noChangeArrowheads="1"/>
            </p:cNvPicPr>
            <p:nvPr/>
          </p:nvPicPr>
          <p:blipFill>
            <a:blip r:embed="rId5"/>
            <a:srcRect/>
            <a:stretch>
              <a:fillRect/>
            </a:stretch>
          </p:blipFill>
          <p:spPr bwMode="auto">
            <a:xfrm>
              <a:off x="564746" y="3433313"/>
              <a:ext cx="4620795" cy="1899958"/>
            </a:xfrm>
            <a:prstGeom prst="rect">
              <a:avLst/>
            </a:prstGeom>
            <a:noFill/>
            <a:ln w="9525">
              <a:noFill/>
              <a:miter lim="800000"/>
              <a:headEnd/>
              <a:tailEnd/>
            </a:ln>
          </p:spPr>
        </p:pic>
        <p:pic>
          <p:nvPicPr>
            <p:cNvPr id="28" name="Picture 9" descr="green-top-faded">
              <a:extLst>
                <a:ext uri="{FF2B5EF4-FFF2-40B4-BE49-F238E27FC236}">
                  <a16:creationId xmlns:a16="http://schemas.microsoft.com/office/drawing/2014/main" id="{BF5663AF-8109-4A92-A44A-FD6134FEDD45}"/>
                </a:ext>
              </a:extLst>
            </p:cNvPr>
            <p:cNvPicPr>
              <a:picLocks noChangeAspect="1" noChangeArrowheads="1"/>
            </p:cNvPicPr>
            <p:nvPr/>
          </p:nvPicPr>
          <p:blipFill>
            <a:blip r:embed="rId6"/>
            <a:srcRect/>
            <a:stretch>
              <a:fillRect/>
            </a:stretch>
          </p:blipFill>
          <p:spPr bwMode="auto">
            <a:xfrm>
              <a:off x="644135" y="3479007"/>
              <a:ext cx="4437497" cy="529861"/>
            </a:xfrm>
            <a:prstGeom prst="rect">
              <a:avLst/>
            </a:prstGeom>
            <a:noFill/>
            <a:ln w="9525">
              <a:noFill/>
              <a:miter lim="800000"/>
              <a:headEnd/>
              <a:tailEnd/>
            </a:ln>
          </p:spPr>
        </p:pic>
        <p:sp>
          <p:nvSpPr>
            <p:cNvPr id="29" name="TextBox 28">
              <a:extLst>
                <a:ext uri="{FF2B5EF4-FFF2-40B4-BE49-F238E27FC236}">
                  <a16:creationId xmlns:a16="http://schemas.microsoft.com/office/drawing/2014/main" id="{7FFB8745-8B13-46B1-A97B-6219CD238620}"/>
                </a:ext>
              </a:extLst>
            </p:cNvPr>
            <p:cNvSpPr txBox="1"/>
            <p:nvPr/>
          </p:nvSpPr>
          <p:spPr>
            <a:xfrm>
              <a:off x="758069" y="3507158"/>
              <a:ext cx="4294922" cy="369731"/>
            </a:xfrm>
            <a:prstGeom prst="rect">
              <a:avLst/>
            </a:prstGeom>
            <a:noFill/>
          </p:spPr>
          <p:txBody>
            <a:bodyPr wrap="square">
              <a:spAutoFit/>
            </a:bodyPr>
            <a:lstStyle/>
            <a:p>
              <a:pPr algn="ctr">
                <a:defRPr/>
              </a:pPr>
              <a:r>
                <a:rPr lang="en-US" sz="250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CĐ thẳng chậm dần đều</a:t>
              </a:r>
              <a:endParaRPr lang="en-US" sz="25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endParaRPr>
            </a:p>
          </p:txBody>
        </p:sp>
        <mc:AlternateContent xmlns:mc="http://schemas.openxmlformats.org/markup-compatibility/2006" xmlns:a14="http://schemas.microsoft.com/office/drawing/2010/main">
          <mc:Choice Requires="a14">
            <p:sp>
              <p:nvSpPr>
                <p:cNvPr id="30" name="Rectangle 1026060">
                  <a:extLst>
                    <a:ext uri="{FF2B5EF4-FFF2-40B4-BE49-F238E27FC236}">
                      <a16:creationId xmlns:a16="http://schemas.microsoft.com/office/drawing/2014/main" id="{E3B4C7CB-2CB5-462B-B0CA-874B7CC669D2}"/>
                    </a:ext>
                  </a:extLst>
                </p:cNvPr>
                <p:cNvSpPr>
                  <a:spLocks noChangeArrowheads="1"/>
                </p:cNvSpPr>
                <p:nvPr/>
              </p:nvSpPr>
              <p:spPr bwMode="auto">
                <a:xfrm>
                  <a:off x="771630" y="4054562"/>
                  <a:ext cx="4237681" cy="1016162"/>
                </a:xfrm>
                <a:prstGeom prst="rect">
                  <a:avLst/>
                </a:prstGeom>
                <a:noFill/>
                <a:ln w="9525" algn="ctr">
                  <a:noFill/>
                  <a:miter lim="800000"/>
                  <a:headEnd/>
                  <a:tailEnd/>
                </a:ln>
              </p:spPr>
              <p:txBody>
                <a:bodyPr wrap="square" lIns="109728" tIns="54864" rIns="109728" bIns="54864">
                  <a:spAutoFit/>
                </a:bodyPr>
                <a:lstStyle/>
                <a:p>
                  <a:pPr algn="ctr" eaLnBrk="0" hangingPunct="0">
                    <a:spcBef>
                      <a:spcPct val="50000"/>
                    </a:spcBef>
                  </a:pPr>
                  <a:r>
                    <a:rPr lang="en-US" altLang="en-US" sz="2500">
                      <a:latin typeface="Arial" panose="020B0604020202020204" pitchFamily="34" charset="0"/>
                      <a:cs typeface="Arial" panose="020B0604020202020204" pitchFamily="34" charset="0"/>
                    </a:rPr>
                    <a:t>Độ lớn của vận tốc tức thời </a:t>
                  </a:r>
                  <a:r>
                    <a:rPr lang="en-US" altLang="en-US" sz="2500">
                      <a:solidFill>
                        <a:srgbClr val="FF0000"/>
                      </a:solidFill>
                      <a:latin typeface="Arial" panose="020B0604020202020204" pitchFamily="34" charset="0"/>
                      <a:cs typeface="Arial" panose="020B0604020202020204" pitchFamily="34" charset="0"/>
                    </a:rPr>
                    <a:t>giảm đều </a:t>
                  </a:r>
                  <a:r>
                    <a:rPr lang="en-US" altLang="en-US" sz="2500">
                      <a:latin typeface="Arial" panose="020B0604020202020204" pitchFamily="34" charset="0"/>
                      <a:cs typeface="Arial" panose="020B0604020202020204" pitchFamily="34" charset="0"/>
                    </a:rPr>
                    <a:t>theo thời gian</a:t>
                  </a:r>
                </a:p>
                <a:p>
                  <a:pPr marL="287338" indent="-287338" algn="ctr" defTabSz="1095375">
                    <a:buClr>
                      <a:schemeClr val="tx2"/>
                    </a:buClr>
                    <a:buSzPct val="95000"/>
                  </a:pPr>
                  <a14:m>
                    <m:oMath xmlns:m="http://schemas.openxmlformats.org/officeDocument/2006/math">
                      <m:acc>
                        <m:accPr>
                          <m:chr m:val="⃗"/>
                          <m:ctrlPr>
                            <a:rPr lang="en-US" sz="2800" i="1" smtClean="0">
                              <a:solidFill>
                                <a:srgbClr val="000000"/>
                              </a:solidFill>
                              <a:latin typeface="Cambria Math" panose="02040503050406030204" pitchFamily="18" charset="0"/>
                            </a:rPr>
                          </m:ctrlPr>
                        </m:accPr>
                        <m:e>
                          <m:r>
                            <a:rPr lang="en-US" sz="2800" b="0" i="1" smtClean="0">
                              <a:solidFill>
                                <a:srgbClr val="000000"/>
                              </a:solidFill>
                              <a:latin typeface="Cambria Math" panose="02040503050406030204" pitchFamily="18" charset="0"/>
                            </a:rPr>
                            <m:t>𝑎</m:t>
                          </m:r>
                        </m:e>
                      </m:acc>
                    </m:oMath>
                  </a14:m>
                  <a:r>
                    <a:rPr lang="en-US" altLang="en-US" sz="2500">
                      <a:latin typeface="Arial" panose="020B0604020202020204" pitchFamily="34" charset="0"/>
                      <a:cs typeface="Arial" panose="020B0604020202020204" pitchFamily="34" charset="0"/>
                    </a:rPr>
                    <a:t> ngược chiều </a:t>
                  </a:r>
                  <a14:m>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𝑣</m:t>
                          </m:r>
                        </m:e>
                      </m:acc>
                    </m:oMath>
                  </a14:m>
                  <a:endParaRPr lang="en-US" sz="2500">
                    <a:solidFill>
                      <a:srgbClr val="262626"/>
                    </a:solidFill>
                    <a:latin typeface="Arial" panose="020B0604020202020204" pitchFamily="34" charset="0"/>
                    <a:cs typeface="Arial" panose="020B0604020202020204" pitchFamily="34" charset="0"/>
                  </a:endParaRPr>
                </a:p>
              </p:txBody>
            </p:sp>
          </mc:Choice>
          <mc:Fallback xmlns="">
            <p:sp>
              <p:nvSpPr>
                <p:cNvPr id="30" name="Rectangle 1026060">
                  <a:extLst>
                    <a:ext uri="{FF2B5EF4-FFF2-40B4-BE49-F238E27FC236}">
                      <a16:creationId xmlns:a16="http://schemas.microsoft.com/office/drawing/2014/main" id="{E3B4C7CB-2CB5-462B-B0CA-874B7CC669D2}"/>
                    </a:ext>
                  </a:extLst>
                </p:cNvPr>
                <p:cNvSpPr>
                  <a:spLocks noRot="1" noChangeAspect="1" noMove="1" noResize="1" noEditPoints="1" noAdjustHandles="1" noChangeArrowheads="1" noChangeShapeType="1" noTextEdit="1"/>
                </p:cNvSpPr>
                <p:nvPr/>
              </p:nvSpPr>
              <p:spPr bwMode="auto">
                <a:xfrm>
                  <a:off x="771630" y="4054562"/>
                  <a:ext cx="4237681" cy="1016162"/>
                </a:xfrm>
                <a:prstGeom prst="rect">
                  <a:avLst/>
                </a:prstGeom>
                <a:blipFill>
                  <a:blip r:embed="rId7"/>
                  <a:stretch>
                    <a:fillRect t="-2791" b="-9302"/>
                  </a:stretch>
                </a:blipFill>
                <a:ln w="9525" algn="ctr">
                  <a:noFill/>
                  <a:miter lim="800000"/>
                  <a:headEnd/>
                  <a:tailEnd/>
                </a:ln>
              </p:spPr>
              <p:txBody>
                <a:bodyPr/>
                <a:lstStyle/>
                <a:p>
                  <a:r>
                    <a:rPr lang="en-US">
                      <a:noFill/>
                    </a:rPr>
                    <a:t> </a:t>
                  </a:r>
                </a:p>
              </p:txBody>
            </p:sp>
          </mc:Fallback>
        </mc:AlternateContent>
      </p:grpSp>
      <p:sp>
        <p:nvSpPr>
          <p:cNvPr id="31" name="Arrow: Down 30">
            <a:extLst>
              <a:ext uri="{FF2B5EF4-FFF2-40B4-BE49-F238E27FC236}">
                <a16:creationId xmlns:a16="http://schemas.microsoft.com/office/drawing/2014/main" id="{B0A64F41-0D58-4FA3-BAD4-B210FE6F40AC}"/>
              </a:ext>
            </a:extLst>
          </p:cNvPr>
          <p:cNvSpPr/>
          <p:nvPr/>
        </p:nvSpPr>
        <p:spPr>
          <a:xfrm rot="2649135">
            <a:off x="5179189" y="2967087"/>
            <a:ext cx="343187" cy="1136465"/>
          </a:xfrm>
          <a:prstGeom prst="downArrow">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35" name="Group 34">
            <a:extLst>
              <a:ext uri="{FF2B5EF4-FFF2-40B4-BE49-F238E27FC236}">
                <a16:creationId xmlns:a16="http://schemas.microsoft.com/office/drawing/2014/main" id="{814FB8C6-B0F2-4D8C-A123-1DA06D828114}"/>
              </a:ext>
            </a:extLst>
          </p:cNvPr>
          <p:cNvGrpSpPr/>
          <p:nvPr/>
        </p:nvGrpSpPr>
        <p:grpSpPr>
          <a:xfrm>
            <a:off x="2562280" y="1161132"/>
            <a:ext cx="6734568" cy="2110143"/>
            <a:chOff x="342900" y="3567115"/>
            <a:chExt cx="5551353" cy="2346241"/>
          </a:xfrm>
        </p:grpSpPr>
        <p:pic>
          <p:nvPicPr>
            <p:cNvPr id="36" name="Picture 12" descr="empty-red-rectangle">
              <a:extLst>
                <a:ext uri="{FF2B5EF4-FFF2-40B4-BE49-F238E27FC236}">
                  <a16:creationId xmlns:a16="http://schemas.microsoft.com/office/drawing/2014/main" id="{4EFC332E-6648-43BF-AB56-52BD18EC8105}"/>
                </a:ext>
              </a:extLst>
            </p:cNvPr>
            <p:cNvPicPr>
              <a:picLocks noChangeAspect="1" noChangeArrowheads="1"/>
            </p:cNvPicPr>
            <p:nvPr/>
          </p:nvPicPr>
          <p:blipFill>
            <a:blip r:embed="rId8"/>
            <a:srcRect/>
            <a:stretch>
              <a:fillRect/>
            </a:stretch>
          </p:blipFill>
          <p:spPr bwMode="auto">
            <a:xfrm>
              <a:off x="342900" y="3567115"/>
              <a:ext cx="5508625" cy="1954059"/>
            </a:xfrm>
            <a:prstGeom prst="rect">
              <a:avLst/>
            </a:prstGeom>
            <a:noFill/>
            <a:ln w="9525">
              <a:noFill/>
              <a:miter lim="800000"/>
              <a:headEnd/>
              <a:tailEnd/>
            </a:ln>
          </p:spPr>
        </p:pic>
        <p:sp>
          <p:nvSpPr>
            <p:cNvPr id="37" name="Rectangle 1026060">
              <a:extLst>
                <a:ext uri="{FF2B5EF4-FFF2-40B4-BE49-F238E27FC236}">
                  <a16:creationId xmlns:a16="http://schemas.microsoft.com/office/drawing/2014/main" id="{757E12F1-C9F2-4017-95B9-A7BB04DE75C3}"/>
                </a:ext>
              </a:extLst>
            </p:cNvPr>
            <p:cNvSpPr>
              <a:spLocks noChangeArrowheads="1"/>
            </p:cNvSpPr>
            <p:nvPr/>
          </p:nvSpPr>
          <p:spPr bwMode="auto">
            <a:xfrm>
              <a:off x="680488" y="4292979"/>
              <a:ext cx="5213765" cy="1620377"/>
            </a:xfrm>
            <a:prstGeom prst="rect">
              <a:avLst/>
            </a:prstGeom>
            <a:noFill/>
            <a:ln w="9525" algn="ctr">
              <a:noFill/>
              <a:miter lim="800000"/>
              <a:headEnd/>
              <a:tailEnd/>
            </a:ln>
          </p:spPr>
          <p:txBody>
            <a:bodyPr wrap="square" lIns="109728" tIns="54864" rIns="109728" bIns="54864">
              <a:spAutoFit/>
            </a:bodyPr>
            <a:lstStyle/>
            <a:p>
              <a:pPr algn="ctr" eaLnBrk="0" hangingPunct="0">
                <a:spcBef>
                  <a:spcPct val="50000"/>
                </a:spcBef>
              </a:pPr>
              <a:r>
                <a:rPr lang="en-US" altLang="en-US" sz="2500">
                  <a:latin typeface="Arial" panose="020B0604020202020204" pitchFamily="34" charset="0"/>
                  <a:cs typeface="Arial" panose="020B0604020202020204" pitchFamily="34" charset="0"/>
                </a:rPr>
                <a:t>độ lớn vận tốc thay đổi (tăng hoặc giảm) đều theo thời gian</a:t>
              </a:r>
            </a:p>
            <a:p>
              <a:pPr algn="ctr" eaLnBrk="0" hangingPunct="0">
                <a:spcBef>
                  <a:spcPct val="50000"/>
                </a:spcBef>
              </a:pPr>
              <a:r>
                <a:rPr lang="en-US" altLang="en-US" sz="2500">
                  <a:latin typeface="Arial" panose="020B0604020202020204" pitchFamily="34" charset="0"/>
                  <a:cs typeface="Arial" panose="020B0604020202020204" pitchFamily="34" charset="0"/>
                </a:rPr>
                <a:t> </a:t>
              </a:r>
              <a:endParaRPr lang="en-US" altLang="en-US" sz="2500" baseline="-25000">
                <a:latin typeface="Arial" panose="020B0604020202020204" pitchFamily="34" charset="0"/>
                <a:cs typeface="Arial" panose="020B0604020202020204" pitchFamily="34" charset="0"/>
              </a:endParaRPr>
            </a:p>
          </p:txBody>
        </p:sp>
        <p:pic>
          <p:nvPicPr>
            <p:cNvPr id="38" name="Picture 13" descr="red-top-faded">
              <a:extLst>
                <a:ext uri="{FF2B5EF4-FFF2-40B4-BE49-F238E27FC236}">
                  <a16:creationId xmlns:a16="http://schemas.microsoft.com/office/drawing/2014/main" id="{F33FDBBE-30B1-4FD3-BF8E-3217FA511D6C}"/>
                </a:ext>
              </a:extLst>
            </p:cNvPr>
            <p:cNvPicPr>
              <a:picLocks noChangeAspect="1" noChangeArrowheads="1"/>
            </p:cNvPicPr>
            <p:nvPr/>
          </p:nvPicPr>
          <p:blipFill>
            <a:blip r:embed="rId9"/>
            <a:srcRect/>
            <a:stretch>
              <a:fillRect/>
            </a:stretch>
          </p:blipFill>
          <p:spPr bwMode="auto">
            <a:xfrm>
              <a:off x="441326" y="3606802"/>
              <a:ext cx="5291138" cy="727047"/>
            </a:xfrm>
            <a:prstGeom prst="rect">
              <a:avLst/>
            </a:prstGeom>
            <a:noFill/>
            <a:ln w="9525">
              <a:noFill/>
              <a:miter lim="800000"/>
              <a:headEnd/>
              <a:tailEnd/>
            </a:ln>
          </p:spPr>
        </p:pic>
        <p:sp>
          <p:nvSpPr>
            <p:cNvPr id="39" name="TextBox 38">
              <a:extLst>
                <a:ext uri="{FF2B5EF4-FFF2-40B4-BE49-F238E27FC236}">
                  <a16:creationId xmlns:a16="http://schemas.microsoft.com/office/drawing/2014/main" id="{BA6E323D-0118-4326-87EA-C13C97A8C3AB}"/>
                </a:ext>
              </a:extLst>
            </p:cNvPr>
            <p:cNvSpPr txBox="1"/>
            <p:nvPr/>
          </p:nvSpPr>
          <p:spPr bwMode="auto">
            <a:xfrm>
              <a:off x="448266" y="3692229"/>
              <a:ext cx="5213765" cy="530430"/>
            </a:xfrm>
            <a:prstGeom prst="rect">
              <a:avLst/>
            </a:prstGeom>
            <a:noFill/>
          </p:spPr>
          <p:txBody>
            <a:bodyPr wrap="square">
              <a:spAutoFit/>
            </a:bodyPr>
            <a:lstStyle/>
            <a:p>
              <a:pPr algn="ctr">
                <a:defRPr/>
              </a:pPr>
              <a:r>
                <a:rPr lang="en-US" sz="250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rPr>
                <a:t>CĐ thẳng biến đổi đều</a:t>
              </a:r>
              <a:endParaRPr lang="en-US" sz="2500" dirty="0">
                <a:ln w="18415" cmpd="sng">
                  <a:solidFill>
                    <a:srgbClr val="FFFFFF"/>
                  </a:solidFill>
                  <a:prstDash val="solid"/>
                </a:ln>
                <a:solidFill>
                  <a:srgbClr val="FFFFFF"/>
                </a:solidFill>
                <a:effectLst>
                  <a:glow rad="101600">
                    <a:schemeClr val="accent4">
                      <a:satMod val="175000"/>
                      <a:alpha val="40000"/>
                    </a:schemeClr>
                  </a:glow>
                  <a:outerShdw blurRad="63500" dir="3600000" algn="tl" rotWithShape="0">
                    <a:srgbClr val="000000">
                      <a:alpha val="70000"/>
                    </a:srgbClr>
                  </a:outerShdw>
                </a:effectLst>
                <a:latin typeface="Arial" pitchFamily="34" charset="0"/>
                <a:cs typeface="Arial" pitchFamily="34" charset="0"/>
              </a:endParaRPr>
            </a:p>
          </p:txBody>
        </p:sp>
      </p:grpSp>
      <p:grpSp>
        <p:nvGrpSpPr>
          <p:cNvPr id="32" name="Group 31">
            <a:extLst>
              <a:ext uri="{FF2B5EF4-FFF2-40B4-BE49-F238E27FC236}">
                <a16:creationId xmlns:a16="http://schemas.microsoft.com/office/drawing/2014/main" id="{04A8B4EE-2A81-47AA-B0D0-B59002D6E81E}"/>
              </a:ext>
            </a:extLst>
          </p:cNvPr>
          <p:cNvGrpSpPr/>
          <p:nvPr/>
        </p:nvGrpSpPr>
        <p:grpSpPr>
          <a:xfrm>
            <a:off x="-29497" y="91162"/>
            <a:ext cx="11882556" cy="518439"/>
            <a:chOff x="74035" y="2267003"/>
            <a:chExt cx="11808931" cy="723701"/>
          </a:xfrm>
        </p:grpSpPr>
        <p:grpSp>
          <p:nvGrpSpPr>
            <p:cNvPr id="40" name="Group 70">
              <a:extLst>
                <a:ext uri="{FF2B5EF4-FFF2-40B4-BE49-F238E27FC236}">
                  <a16:creationId xmlns:a16="http://schemas.microsoft.com/office/drawing/2014/main" id="{54137946-AC53-4ABB-AEFB-B85288E6B121}"/>
                </a:ext>
              </a:extLst>
            </p:cNvPr>
            <p:cNvGrpSpPr>
              <a:grpSpLocks/>
            </p:cNvGrpSpPr>
            <p:nvPr/>
          </p:nvGrpSpPr>
          <p:grpSpPr bwMode="auto">
            <a:xfrm>
              <a:off x="286106" y="2280389"/>
              <a:ext cx="11596860" cy="708275"/>
              <a:chOff x="564746" y="3403331"/>
              <a:chExt cx="5971841" cy="1364238"/>
            </a:xfrm>
          </p:grpSpPr>
          <p:pic>
            <p:nvPicPr>
              <p:cNvPr id="43" name="Picture 8" descr="empty-green-rectangle">
                <a:extLst>
                  <a:ext uri="{FF2B5EF4-FFF2-40B4-BE49-F238E27FC236}">
                    <a16:creationId xmlns:a16="http://schemas.microsoft.com/office/drawing/2014/main" id="{DD681115-A135-43CF-9D0F-1E1AD5CAF0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Picture 9" descr="green-top-faded">
                <a:extLst>
                  <a:ext uri="{FF2B5EF4-FFF2-40B4-BE49-F238E27FC236}">
                    <a16:creationId xmlns:a16="http://schemas.microsoft.com/office/drawing/2014/main" id="{335077B8-0306-4D83-874F-F3DFE9D87B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1" name="TextBox 40">
              <a:extLst>
                <a:ext uri="{FF2B5EF4-FFF2-40B4-BE49-F238E27FC236}">
                  <a16:creationId xmlns:a16="http://schemas.microsoft.com/office/drawing/2014/main" id="{F104E4F6-BD50-4255-A2D2-11C8ECD95F0B}"/>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42" name="Rectangle 1026060">
              <a:extLst>
                <a:ext uri="{FF2B5EF4-FFF2-40B4-BE49-F238E27FC236}">
                  <a16:creationId xmlns:a16="http://schemas.microsoft.com/office/drawing/2014/main" id="{1D9FF932-8D75-45C5-A430-0E6BD2696396}"/>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45" name="Text Box 13">
            <a:extLst>
              <a:ext uri="{FF2B5EF4-FFF2-40B4-BE49-F238E27FC236}">
                <a16:creationId xmlns:a16="http://schemas.microsoft.com/office/drawing/2014/main" id="{B95FB4A7-5500-428B-BA04-E5C9A1213851}"/>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46" name="Group 45">
            <a:extLst>
              <a:ext uri="{FF2B5EF4-FFF2-40B4-BE49-F238E27FC236}">
                <a16:creationId xmlns:a16="http://schemas.microsoft.com/office/drawing/2014/main" id="{40515F1C-D165-4363-97CE-03C16B45C022}"/>
              </a:ext>
            </a:extLst>
          </p:cNvPr>
          <p:cNvGrpSpPr/>
          <p:nvPr/>
        </p:nvGrpSpPr>
        <p:grpSpPr>
          <a:xfrm>
            <a:off x="338942" y="731676"/>
            <a:ext cx="785094" cy="325264"/>
            <a:chOff x="5867400" y="402866"/>
            <a:chExt cx="785094" cy="406303"/>
          </a:xfrm>
        </p:grpSpPr>
        <p:sp>
          <p:nvSpPr>
            <p:cNvPr id="47" name="Arrow: Pentagon 46">
              <a:extLst>
                <a:ext uri="{FF2B5EF4-FFF2-40B4-BE49-F238E27FC236}">
                  <a16:creationId xmlns:a16="http://schemas.microsoft.com/office/drawing/2014/main" id="{552C29FD-A1DC-4B08-8182-50C6ED0BB842}"/>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Chevron 47">
              <a:extLst>
                <a:ext uri="{FF2B5EF4-FFF2-40B4-BE49-F238E27FC236}">
                  <a16:creationId xmlns:a16="http://schemas.microsoft.com/office/drawing/2014/main" id="{61813BF5-B59C-49B1-91FD-77CE55CCF5A5}"/>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0" name="Arrow: Down 49">
            <a:extLst>
              <a:ext uri="{FF2B5EF4-FFF2-40B4-BE49-F238E27FC236}">
                <a16:creationId xmlns:a16="http://schemas.microsoft.com/office/drawing/2014/main" id="{FB0ADD6E-FE32-2969-A12E-F4DC52ACBC70}"/>
              </a:ext>
            </a:extLst>
          </p:cNvPr>
          <p:cNvSpPr/>
          <p:nvPr/>
        </p:nvSpPr>
        <p:spPr>
          <a:xfrm rot="19021571">
            <a:off x="5896011" y="2964895"/>
            <a:ext cx="301154" cy="1206263"/>
          </a:xfrm>
          <a:prstGeom prst="downArrow">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Tree>
    <p:extLst>
      <p:ext uri="{BB962C8B-B14F-4D97-AF65-F5344CB8AC3E}">
        <p14:creationId xmlns:p14="http://schemas.microsoft.com/office/powerpoint/2010/main" val="389901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15" name="Text Box 29">
            <a:extLst>
              <a:ext uri="{FF2B5EF4-FFF2-40B4-BE49-F238E27FC236}">
                <a16:creationId xmlns:a16="http://schemas.microsoft.com/office/drawing/2014/main" id="{199011EE-48CA-4436-B957-94D6D4E911B4}"/>
              </a:ext>
            </a:extLst>
          </p:cNvPr>
          <p:cNvSpPr txBox="1">
            <a:spLocks noChangeArrowheads="1"/>
          </p:cNvSpPr>
          <p:nvPr/>
        </p:nvSpPr>
        <p:spPr bwMode="auto">
          <a:xfrm>
            <a:off x="990601" y="718934"/>
            <a:ext cx="10677848" cy="171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Một xe buýt bắt đầu rời khỏi bến, khi đang chuyển động thẳng đều thì thấy một xe ô tô chết máy trên đường, người lái xe hãm phanh để dừng lại. Hãy nhận xét tính chất chuyển động của xe buýt, mối liên hệ về hướng của vận tốc và gia tốc từ lúc bắt đầu chuyển động cho tới khi dừng lại.</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7A4827EE-06FC-4275-8C55-18B3A295874A}"/>
              </a:ext>
            </a:extLst>
          </p:cNvPr>
          <p:cNvSpPr/>
          <p:nvPr/>
        </p:nvSpPr>
        <p:spPr>
          <a:xfrm>
            <a:off x="721182" y="685799"/>
            <a:ext cx="10906448" cy="1751297"/>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21" name="Picture 20">
            <a:extLst>
              <a:ext uri="{FF2B5EF4-FFF2-40B4-BE49-F238E27FC236}">
                <a16:creationId xmlns:a16="http://schemas.microsoft.com/office/drawing/2014/main" id="{8F70F385-8948-4E9D-9D43-B08215A9415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sp>
        <p:nvSpPr>
          <p:cNvPr id="2" name="TextBox 1">
            <a:extLst>
              <a:ext uri="{FF2B5EF4-FFF2-40B4-BE49-F238E27FC236}">
                <a16:creationId xmlns:a16="http://schemas.microsoft.com/office/drawing/2014/main" id="{252F4A61-1105-4D89-97BA-7A02803E1CA2}"/>
              </a:ext>
            </a:extLst>
          </p:cNvPr>
          <p:cNvSpPr txBox="1"/>
          <p:nvPr/>
        </p:nvSpPr>
        <p:spPr>
          <a:xfrm>
            <a:off x="6736453" y="4209290"/>
            <a:ext cx="9906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70m</a:t>
            </a:r>
          </a:p>
        </p:txBody>
      </p:sp>
      <p:sp>
        <p:nvSpPr>
          <p:cNvPr id="13" name="TextBox 12">
            <a:extLst>
              <a:ext uri="{FF2B5EF4-FFF2-40B4-BE49-F238E27FC236}">
                <a16:creationId xmlns:a16="http://schemas.microsoft.com/office/drawing/2014/main" id="{CDA990FC-F229-475D-831D-4DFEFEEB42FF}"/>
              </a:ext>
            </a:extLst>
          </p:cNvPr>
          <p:cNvSpPr txBox="1"/>
          <p:nvPr/>
        </p:nvSpPr>
        <p:spPr>
          <a:xfrm>
            <a:off x="2819400" y="4114800"/>
            <a:ext cx="1447800" cy="553998"/>
          </a:xfrm>
          <a:prstGeom prst="rect">
            <a:avLst/>
          </a:prstGeom>
          <a:noFill/>
        </p:spPr>
        <p:txBody>
          <a:bodyPr wrap="square" rtlCol="0">
            <a:spAutoFit/>
          </a:bodyPr>
          <a:lstStyle/>
          <a:p>
            <a:r>
              <a:rPr lang="en-US" sz="3000">
                <a:solidFill>
                  <a:schemeClr val="bg1"/>
                </a:solidFill>
                <a:latin typeface="Arial" panose="020B0604020202020204" pitchFamily="34" charset="0"/>
                <a:cs typeface="Arial" panose="020B0604020202020204" pitchFamily="34" charset="0"/>
              </a:rPr>
              <a:t>2,5 tấn</a:t>
            </a:r>
          </a:p>
        </p:txBody>
      </p:sp>
      <p:pic>
        <p:nvPicPr>
          <p:cNvPr id="4" name="Picture 3">
            <a:extLst>
              <a:ext uri="{FF2B5EF4-FFF2-40B4-BE49-F238E27FC236}">
                <a16:creationId xmlns:a16="http://schemas.microsoft.com/office/drawing/2014/main" id="{979BCF9E-EF7B-49C0-B927-3C97383FA5DA}"/>
              </a:ext>
            </a:extLst>
          </p:cNvPr>
          <p:cNvPicPr>
            <a:picLocks noChangeAspect="1"/>
          </p:cNvPicPr>
          <p:nvPr/>
        </p:nvPicPr>
        <p:blipFill>
          <a:blip r:embed="rId4"/>
          <a:stretch>
            <a:fillRect/>
          </a:stretch>
        </p:blipFill>
        <p:spPr>
          <a:xfrm>
            <a:off x="1295400" y="2749555"/>
            <a:ext cx="9144000" cy="3748472"/>
          </a:xfrm>
          <a:prstGeom prst="rect">
            <a:avLst/>
          </a:prstGeom>
          <a:ln>
            <a:noFill/>
          </a:ln>
          <a:effectLst>
            <a:softEdge rad="112500"/>
          </a:effectLst>
        </p:spPr>
      </p:pic>
    </p:spTree>
    <p:extLst>
      <p:ext uri="{BB962C8B-B14F-4D97-AF65-F5344CB8AC3E}">
        <p14:creationId xmlns:p14="http://schemas.microsoft.com/office/powerpoint/2010/main" val="3914701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Vận dụng</a:t>
              </a:r>
            </a:p>
          </p:txBody>
        </p:sp>
      </p:grpSp>
      <p:sp>
        <p:nvSpPr>
          <p:cNvPr id="20" name="TextBox 19">
            <a:extLst>
              <a:ext uri="{FF2B5EF4-FFF2-40B4-BE49-F238E27FC236}">
                <a16:creationId xmlns:a16="http://schemas.microsoft.com/office/drawing/2014/main" id="{4E8F817D-905D-49E9-8367-8B786323AE06}"/>
              </a:ext>
            </a:extLst>
          </p:cNvPr>
          <p:cNvSpPr txBox="1"/>
          <p:nvPr/>
        </p:nvSpPr>
        <p:spPr>
          <a:xfrm>
            <a:off x="914400" y="946185"/>
            <a:ext cx="10061999" cy="830612"/>
          </a:xfrm>
          <a:prstGeom prst="rect">
            <a:avLst/>
          </a:prstGeom>
          <a:noFill/>
        </p:spPr>
        <p:txBody>
          <a:bodyPr wrap="square">
            <a:spAutoFit/>
          </a:bodyPr>
          <a:lstStyle/>
          <a:p>
            <a:pPr marL="0" marR="0" algn="ctr">
              <a:lnSpc>
                <a:spcPct val="107000"/>
              </a:lnSpc>
              <a:spcBef>
                <a:spcPts val="0"/>
              </a:spcBef>
              <a:spcAft>
                <a:spcPts val="500"/>
              </a:spcAft>
            </a:pPr>
            <a:r>
              <a:rPr lang="en-US" sz="2300">
                <a:effectLst/>
                <a:latin typeface="Arial" panose="020B0604020202020204" pitchFamily="34" charset="0"/>
                <a:ea typeface="Times New Roman" panose="02020603050405020304" pitchFamily="18" charset="0"/>
                <a:cs typeface="Times New Roman" panose="02020603050405020304" pitchFamily="18" charset="0"/>
              </a:rPr>
              <a:t>Trong cuộc đua xe F1, hãy giải thích tại sao ngoài tốc độ tối đa thì gia tốc của xe cũng là một yếu tố rất quan trọng quyết định kết quả cuộc đua.</a:t>
            </a:r>
            <a:endParaRPr lang="en-US" sz="23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FF954BD4-90BC-4035-9E6F-31BFACDB0E82}"/>
              </a:ext>
            </a:extLst>
          </p:cNvPr>
          <p:cNvSpPr/>
          <p:nvPr/>
        </p:nvSpPr>
        <p:spPr>
          <a:xfrm>
            <a:off x="471959" y="857720"/>
            <a:ext cx="11248080" cy="944478"/>
          </a:xfrm>
          <a:prstGeom prst="roundRect">
            <a:avLst>
              <a:gd name="adj" fmla="val 8564"/>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6" name="Picture 25" descr="A close-up of a human brain&#10;&#10;Description automatically generated with low confidence">
            <a:extLst>
              <a:ext uri="{FF2B5EF4-FFF2-40B4-BE49-F238E27FC236}">
                <a16:creationId xmlns:a16="http://schemas.microsoft.com/office/drawing/2014/main" id="{CE79AAE7-A03D-4117-ADE0-B916D17B91D9}"/>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750" b="99000" l="10000" r="90000">
                        <a14:foregroundMark x1="50667" y1="4750" x2="50667" y2="4750"/>
                        <a14:foregroundMark x1="40000" y1="99000" x2="40000" y2="99000"/>
                      </a14:backgroundRemoval>
                    </a14:imgEffect>
                  </a14:imgLayer>
                </a14:imgProps>
              </a:ext>
              <a:ext uri="{28A0092B-C50C-407E-A947-70E740481C1C}">
                <a14:useLocalDpi xmlns:a14="http://schemas.microsoft.com/office/drawing/2010/main" val="0"/>
              </a:ext>
            </a:extLst>
          </a:blip>
          <a:srcRect l="12059" t="-7355" r="10163" b="93"/>
          <a:stretch/>
        </p:blipFill>
        <p:spPr>
          <a:xfrm flipH="1">
            <a:off x="0" y="304787"/>
            <a:ext cx="1066800" cy="944478"/>
          </a:xfrm>
          <a:prstGeom prst="rect">
            <a:avLst/>
          </a:prstGeom>
        </p:spPr>
      </p:pic>
      <p:pic>
        <p:nvPicPr>
          <p:cNvPr id="3" name="Picture 2" descr="A race car on a race track&#10;&#10;Description automatically generated">
            <a:extLst>
              <a:ext uri="{FF2B5EF4-FFF2-40B4-BE49-F238E27FC236}">
                <a16:creationId xmlns:a16="http://schemas.microsoft.com/office/drawing/2014/main" id="{B860EED7-4609-4C74-82C5-F538BD182F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7662" y="2355131"/>
            <a:ext cx="5706648" cy="3213203"/>
          </a:xfrm>
          <a:prstGeom prst="rect">
            <a:avLst/>
          </a:prstGeom>
        </p:spPr>
      </p:pic>
      <p:pic>
        <p:nvPicPr>
          <p:cNvPr id="6" name="Picture 5" descr="A picture containing road, way, scene, highway&#10;&#10;Description automatically generated">
            <a:extLst>
              <a:ext uri="{FF2B5EF4-FFF2-40B4-BE49-F238E27FC236}">
                <a16:creationId xmlns:a16="http://schemas.microsoft.com/office/drawing/2014/main" id="{E981266D-D679-4976-B31F-29518B016FE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1959" y="2203423"/>
            <a:ext cx="5643797" cy="3444915"/>
          </a:xfrm>
          <a:prstGeom prst="rect">
            <a:avLst/>
          </a:prstGeom>
          <a:ln>
            <a:noFill/>
          </a:ln>
          <a:effectLst>
            <a:softEdge rad="112500"/>
          </a:effectLst>
        </p:spPr>
      </p:pic>
      <p:pic>
        <p:nvPicPr>
          <p:cNvPr id="8" name="Picture 7" descr="Diagram&#10;&#10;Description automatically generated">
            <a:extLst>
              <a:ext uri="{FF2B5EF4-FFF2-40B4-BE49-F238E27FC236}">
                <a16:creationId xmlns:a16="http://schemas.microsoft.com/office/drawing/2014/main" id="{13A724A1-04E5-4FDF-BDB1-97AF66ADF568}"/>
              </a:ext>
            </a:extLst>
          </p:cNvPr>
          <p:cNvPicPr>
            <a:picLocks noChangeAspect="1"/>
          </p:cNvPicPr>
          <p:nvPr/>
        </p:nvPicPr>
        <p:blipFill rotWithShape="1">
          <a:blip r:embed="rId6">
            <a:extLst>
              <a:ext uri="{28A0092B-C50C-407E-A947-70E740481C1C}">
                <a14:useLocalDpi xmlns:a14="http://schemas.microsoft.com/office/drawing/2010/main" val="0"/>
              </a:ext>
            </a:extLst>
          </a:blip>
          <a:srcRect l="643" t="9564" r="1610" b="20000"/>
          <a:stretch/>
        </p:blipFill>
        <p:spPr>
          <a:xfrm>
            <a:off x="4089535" y="2115846"/>
            <a:ext cx="2092174" cy="1313154"/>
          </a:xfrm>
          <a:prstGeom prst="rect">
            <a:avLst/>
          </a:prstGeom>
          <a:ln>
            <a:noFill/>
          </a:ln>
          <a:effectLst>
            <a:softEdge rad="112500"/>
          </a:effectLst>
        </p:spPr>
      </p:pic>
      <p:sp>
        <p:nvSpPr>
          <p:cNvPr id="18" name="TextBox 17">
            <a:extLst>
              <a:ext uri="{FF2B5EF4-FFF2-40B4-BE49-F238E27FC236}">
                <a16:creationId xmlns:a16="http://schemas.microsoft.com/office/drawing/2014/main" id="{6BA7CE3D-2401-4ACB-B591-EDBA4F1A6D0C}"/>
              </a:ext>
            </a:extLst>
          </p:cNvPr>
          <p:cNvSpPr txBox="1"/>
          <p:nvPr/>
        </p:nvSpPr>
        <p:spPr>
          <a:xfrm>
            <a:off x="649499" y="5684290"/>
            <a:ext cx="10591800" cy="1015663"/>
          </a:xfrm>
          <a:prstGeom prst="rect">
            <a:avLst/>
          </a:prstGeom>
          <a:noFill/>
        </p:spPr>
        <p:txBody>
          <a:bodyPr wrap="square">
            <a:spAutoFit/>
          </a:bodyPr>
          <a:lstStyle/>
          <a:p>
            <a:pPr algn="ctr"/>
            <a:r>
              <a:rPr lang="en-US" sz="2000">
                <a:latin typeface="Arial" panose="020B0604020202020204" pitchFamily="34" charset="0"/>
                <a:cs typeface="Times New Roman" panose="02020603050405020304" pitchFamily="18" charset="0"/>
              </a:rPr>
              <a:t>Xe phải thay lốp, bơm nhiên liệu giữa đường đua, hình dạng đường đua phức tạp có rất nhiều khúc quanh buộc các tay đua phải </a:t>
            </a:r>
            <a:r>
              <a:rPr lang="en-US" sz="2000">
                <a:solidFill>
                  <a:srgbClr val="C00000"/>
                </a:solidFill>
                <a:latin typeface="Arial" panose="020B0604020202020204" pitchFamily="34" charset="0"/>
                <a:cs typeface="Times New Roman" panose="02020603050405020304" pitchFamily="18" charset="0"/>
              </a:rPr>
              <a:t>thay đổi vận tốc rất nhanh, </a:t>
            </a:r>
            <a:r>
              <a:rPr lang="en-US" sz="2000">
                <a:latin typeface="Arial" panose="020B0604020202020204" pitchFamily="34" charset="0"/>
                <a:cs typeface="Times New Roman" panose="02020603050405020304" pitchFamily="18" charset="0"/>
              </a:rPr>
              <a:t>rất nhiều lần vì vậy gia tốc của xe là một yếu tố rất quan trọng. </a:t>
            </a:r>
            <a:r>
              <a:rPr lang="en-US" sz="2000">
                <a:solidFill>
                  <a:srgbClr val="00B050"/>
                </a:solidFill>
                <a:latin typeface="Arial" panose="020B0604020202020204" pitchFamily="34" charset="0"/>
                <a:cs typeface="Times New Roman" panose="02020603050405020304" pitchFamily="18" charset="0"/>
              </a:rPr>
              <a:t>Gia tốc a càng lớn, vận tốc thay đổi càng nhanh</a:t>
            </a:r>
            <a:endParaRPr lang="en-US" sz="2000">
              <a:solidFill>
                <a:srgbClr val="00B050"/>
              </a:solidFill>
            </a:endParaRPr>
          </a:p>
        </p:txBody>
      </p:sp>
    </p:spTree>
    <p:extLst>
      <p:ext uri="{BB962C8B-B14F-4D97-AF65-F5344CB8AC3E}">
        <p14:creationId xmlns:p14="http://schemas.microsoft.com/office/powerpoint/2010/main" val="34987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2" y="666498"/>
            <a:ext cx="740471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đồ thị (v – t) để xác định độ dịch chuyển</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5" name="TextBox 14">
            <a:extLst>
              <a:ext uri="{FF2B5EF4-FFF2-40B4-BE49-F238E27FC236}">
                <a16:creationId xmlns:a16="http://schemas.microsoft.com/office/drawing/2014/main" id="{BB38D4AB-34FA-469B-A9E1-8F8F2A79877A}"/>
              </a:ext>
            </a:extLst>
          </p:cNvPr>
          <p:cNvSpPr txBox="1"/>
          <p:nvPr/>
        </p:nvSpPr>
        <p:spPr>
          <a:xfrm>
            <a:off x="834244" y="1217339"/>
            <a:ext cx="9291361" cy="86177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rPr>
              <a:t>Xét vật chuyển động thẳng đều, vận tốc của vật có độ lớn không đổi theo thời gian và được biểu diễn bởi đồ thị (v - t) trong hình. </a:t>
            </a:r>
          </a:p>
        </p:txBody>
      </p:sp>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0104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2256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36AA6A26-D781-4AE0-A12A-F415D12F1550}"/>
              </a:ext>
            </a:extLst>
          </p:cNvPr>
          <p:cNvCxnSpPr>
            <a:cxnSpLocks/>
          </p:cNvCxnSpPr>
          <p:nvPr/>
        </p:nvCxnSpPr>
        <p:spPr>
          <a:xfrm>
            <a:off x="7225682" y="3886200"/>
            <a:ext cx="4051918"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solidFill>
                <a:srgbClr val="0070C0"/>
              </a:solidFill>
            </a:endParaRPr>
          </a:p>
        </p:txBody>
      </p:sp>
      <p:sp>
        <p:nvSpPr>
          <p:cNvPr id="22" name="TextBox 21">
            <a:extLst>
              <a:ext uri="{FF2B5EF4-FFF2-40B4-BE49-F238E27FC236}">
                <a16:creationId xmlns:a16="http://schemas.microsoft.com/office/drawing/2014/main" id="{7C2DA66C-3872-4948-B0E1-222B60FE8CCE}"/>
              </a:ext>
            </a:extLst>
          </p:cNvPr>
          <p:cNvSpPr txBox="1"/>
          <p:nvPr/>
        </p:nvSpPr>
        <p:spPr>
          <a:xfrm>
            <a:off x="6553200" y="2230689"/>
            <a:ext cx="1213992" cy="477054"/>
          </a:xfrm>
          <a:prstGeom prst="rect">
            <a:avLst/>
          </a:prstGeom>
          <a:noFill/>
        </p:spPr>
        <p:txBody>
          <a:bodyPr wrap="square">
            <a:spAutoFit/>
          </a:bodyPr>
          <a:lstStyle/>
          <a:p>
            <a:r>
              <a:rPr lang="en-US" sz="25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solidFill>
                <a:srgbClr val="0070C0"/>
              </a:solidFill>
            </a:endParaRPr>
          </a:p>
        </p:txBody>
      </p:sp>
      <p:sp>
        <p:nvSpPr>
          <p:cNvPr id="29" name="Rectangle 28">
            <a:extLst>
              <a:ext uri="{FF2B5EF4-FFF2-40B4-BE49-F238E27FC236}">
                <a16:creationId xmlns:a16="http://schemas.microsoft.com/office/drawing/2014/main" id="{E3237986-B2F3-4C7B-AC4E-8758CE069F7F}"/>
              </a:ext>
            </a:extLst>
          </p:cNvPr>
          <p:cNvSpPr/>
          <p:nvPr/>
        </p:nvSpPr>
        <p:spPr>
          <a:xfrm>
            <a:off x="9093205" y="3892683"/>
            <a:ext cx="1447795" cy="2248162"/>
          </a:xfrm>
          <a:prstGeom prst="rect">
            <a:avLst/>
          </a:prstGeom>
          <a:solidFill>
            <a:schemeClr val="accent5">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a:extLst>
              <a:ext uri="{FF2B5EF4-FFF2-40B4-BE49-F238E27FC236}">
                <a16:creationId xmlns:a16="http://schemas.microsoft.com/office/drawing/2014/main" id="{213B8BD1-1AB8-425C-85B2-A54B139B1A2F}"/>
              </a:ext>
            </a:extLst>
          </p:cNvPr>
          <p:cNvCxnSpPr>
            <a:cxnSpLocks/>
          </p:cNvCxnSpPr>
          <p:nvPr/>
        </p:nvCxnSpPr>
        <p:spPr>
          <a:xfrm flipV="1">
            <a:off x="10541000" y="3790738"/>
            <a:ext cx="0" cy="2393995"/>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DB8B448-0C1D-414E-B4F9-4322BC3A6113}"/>
              </a:ext>
            </a:extLst>
          </p:cNvPr>
          <p:cNvCxnSpPr>
            <a:cxnSpLocks/>
          </p:cNvCxnSpPr>
          <p:nvPr/>
        </p:nvCxnSpPr>
        <p:spPr>
          <a:xfrm flipV="1">
            <a:off x="9093205" y="3892683"/>
            <a:ext cx="0" cy="2267082"/>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8690915" y="608607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8690915" y="6086073"/>
                <a:ext cx="630193" cy="477054"/>
              </a:xfrm>
              <a:prstGeom prst="rect">
                <a:avLst/>
              </a:prstGeom>
              <a:blipFill>
                <a:blip r:embed="rId4"/>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299EE45-F2F9-488E-89BE-567001CD7BC6}"/>
                  </a:ext>
                </a:extLst>
              </p:cNvPr>
              <p:cNvSpPr txBox="1"/>
              <p:nvPr/>
            </p:nvSpPr>
            <p:spPr>
              <a:xfrm>
                <a:off x="10339855" y="609877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33" name="TextBox 32">
                <a:extLst>
                  <a:ext uri="{FF2B5EF4-FFF2-40B4-BE49-F238E27FC236}">
                    <a16:creationId xmlns:a16="http://schemas.microsoft.com/office/drawing/2014/main" id="{3299EE45-F2F9-488E-89BE-567001CD7BC6}"/>
                  </a:ext>
                </a:extLst>
              </p:cNvPr>
              <p:cNvSpPr txBox="1">
                <a:spLocks noRot="1" noChangeAspect="1" noMove="1" noResize="1" noEditPoints="1" noAdjustHandles="1" noChangeArrowheads="1" noChangeShapeType="1" noTextEdit="1"/>
              </p:cNvSpPr>
              <p:nvPr/>
            </p:nvSpPr>
            <p:spPr>
              <a:xfrm>
                <a:off x="10339855" y="6098773"/>
                <a:ext cx="630193" cy="477054"/>
              </a:xfrm>
              <a:prstGeom prst="rect">
                <a:avLst/>
              </a:prstGeom>
              <a:blipFill>
                <a:blip r:embed="rId5"/>
                <a:stretch>
                  <a:fillRect b="-1266"/>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10339855" y="3382243"/>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5" name="Oval 34">
            <a:extLst>
              <a:ext uri="{FF2B5EF4-FFF2-40B4-BE49-F238E27FC236}">
                <a16:creationId xmlns:a16="http://schemas.microsoft.com/office/drawing/2014/main" id="{5707C2A9-F3C9-4476-B11A-A557D3DD8A05}"/>
              </a:ext>
            </a:extLst>
          </p:cNvPr>
          <p:cNvSpPr/>
          <p:nvPr/>
        </p:nvSpPr>
        <p:spPr>
          <a:xfrm>
            <a:off x="10489861" y="3864468"/>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C37857C-846D-40E5-9959-904F176E17C0}"/>
              </a:ext>
            </a:extLst>
          </p:cNvPr>
          <p:cNvSpPr/>
          <p:nvPr/>
        </p:nvSpPr>
        <p:spPr>
          <a:xfrm>
            <a:off x="9029707" y="3832024"/>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C0CFDC6B-15ED-40A3-9054-CC9D7638A201}"/>
              </a:ext>
            </a:extLst>
          </p:cNvPr>
          <p:cNvSpPr txBox="1"/>
          <p:nvPr/>
        </p:nvSpPr>
        <p:spPr>
          <a:xfrm>
            <a:off x="8874496" y="3407854"/>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10587966" y="573375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86816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sp>
        <p:nvSpPr>
          <p:cNvPr id="41" name="TextBox 40">
            <a:extLst>
              <a:ext uri="{FF2B5EF4-FFF2-40B4-BE49-F238E27FC236}">
                <a16:creationId xmlns:a16="http://schemas.microsoft.com/office/drawing/2014/main" id="{81E85451-4019-498B-B53E-63894DB3BF66}"/>
              </a:ext>
            </a:extLst>
          </p:cNvPr>
          <p:cNvSpPr txBox="1"/>
          <p:nvPr/>
        </p:nvSpPr>
        <p:spPr>
          <a:xfrm>
            <a:off x="6744307" y="3552211"/>
            <a:ext cx="532519" cy="477054"/>
          </a:xfrm>
          <a:prstGeom prst="rect">
            <a:avLst/>
          </a:prstGeom>
          <a:noFill/>
        </p:spPr>
        <p:txBody>
          <a:bodyPr wrap="square">
            <a:spAutoFit/>
          </a:bodyPr>
          <a:lstStyle/>
          <a:p>
            <a:r>
              <a:rPr lang="en-US" sz="2500" i="1">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v</a:t>
            </a:r>
            <a:endParaRPr lang="en-US" sz="2500" i="1">
              <a:solidFill>
                <a:srgbClr val="0070C0"/>
              </a:solidFill>
            </a:endParaRPr>
          </a:p>
        </p:txBody>
      </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017" y="2615043"/>
            <a:ext cx="5225132" cy="3025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71E9785-2B65-4E57-A29F-E3A5A0EB4CEE}"/>
                  </a:ext>
                </a:extLst>
              </p:cNvPr>
              <p:cNvSpPr txBox="1"/>
              <p:nvPr/>
            </p:nvSpPr>
            <p:spPr>
              <a:xfrm>
                <a:off x="1036549" y="2971800"/>
                <a:ext cx="4096363" cy="2015936"/>
              </a:xfrm>
              <a:prstGeom prst="rect">
                <a:avLst/>
              </a:prstGeom>
              <a:noFill/>
            </p:spPr>
            <p:txBody>
              <a:bodyPr wrap="square">
                <a:spAutoFit/>
              </a:bodyPr>
              <a:lstStyle/>
              <a:p>
                <a:pPr algn="just"/>
                <a:r>
                  <a:rPr lang="en-US" sz="2500">
                    <a:latin typeface="Arial" panose="020B0604020202020204" pitchFamily="34" charset="0"/>
                    <a:ea typeface="Times New Roman" panose="02020603050405020304" pitchFamily="18" charset="0"/>
                  </a:rPr>
                  <a:t>Đ</a:t>
                </a:r>
                <a:r>
                  <a:rPr lang="en-US" sz="2500">
                    <a:effectLst/>
                    <a:latin typeface="Arial" panose="020B0604020202020204" pitchFamily="34" charset="0"/>
                    <a:ea typeface="Times New Roman" panose="02020603050405020304" pitchFamily="18" charset="0"/>
                  </a:rPr>
                  <a:t>ộ dịch chuyển của vật trong khoảng thời gian đi</a:t>
                </a:r>
                <a:r>
                  <a:rPr lang="en-US" sz="2500"/>
                  <a:t> </a:t>
                </a:r>
                <a:r>
                  <a:rPr lang="en-US" sz="2500">
                    <a:sym typeface="Symbol" panose="05050102010706020507" pitchFamily="18" charset="2"/>
                  </a:rPr>
                  <a:t>t =</a:t>
                </a:r>
                <a:r>
                  <a:rPr lang="en-US" sz="2500">
                    <a:effectLst/>
                    <a:latin typeface="Arial" panose="020B0604020202020204" pitchFamily="34" charset="0"/>
                    <a:ea typeface="Times New Roman" panose="02020603050405020304" pitchFamily="18" charset="0"/>
                  </a:rPr>
                  <a:t> </a:t>
                </a:r>
                <a14:m>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1</m:t>
                        </m:r>
                      </m:sub>
                    </m:sSub>
                  </m:oMath>
                </a14:m>
                <a:r>
                  <a:rPr lang="en-US" sz="2500">
                    <a:effectLst/>
                    <a:latin typeface="Arial" panose="020B0604020202020204" pitchFamily="34" charset="0"/>
                    <a:ea typeface="Times New Roman" panose="02020603050405020304" pitchFamily="18" charset="0"/>
                  </a:rPr>
                  <a:t>, là d = v(</a:t>
                </a:r>
                <a14:m>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1</m:t>
                        </m:r>
                      </m:sub>
                    </m:sSub>
                  </m:oMath>
                </a14:m>
                <a:r>
                  <a:rPr lang="en-US" sz="2500">
                    <a:effectLst/>
                    <a:latin typeface="Arial" panose="020B0604020202020204" pitchFamily="34" charset="0"/>
                    <a:ea typeface="Times New Roman" panose="02020603050405020304" pitchFamily="18" charset="0"/>
                  </a:rPr>
                  <a:t>) và bằng phần diện tích hình chữ nhật ABCD</a:t>
                </a:r>
                <a:endParaRPr lang="en-US" sz="2500"/>
              </a:p>
            </p:txBody>
          </p:sp>
        </mc:Choice>
        <mc:Fallback xmlns="">
          <p:sp>
            <p:nvSpPr>
              <p:cNvPr id="43" name="TextBox 42">
                <a:extLst>
                  <a:ext uri="{FF2B5EF4-FFF2-40B4-BE49-F238E27FC236}">
                    <a16:creationId xmlns:a16="http://schemas.microsoft.com/office/drawing/2014/main" id="{C71E9785-2B65-4E57-A29F-E3A5A0EB4CEE}"/>
                  </a:ext>
                </a:extLst>
              </p:cNvPr>
              <p:cNvSpPr txBox="1">
                <a:spLocks noRot="1" noChangeAspect="1" noMove="1" noResize="1" noEditPoints="1" noAdjustHandles="1" noChangeArrowheads="1" noChangeShapeType="1" noTextEdit="1"/>
              </p:cNvSpPr>
              <p:nvPr/>
            </p:nvSpPr>
            <p:spPr>
              <a:xfrm>
                <a:off x="1036549" y="2971800"/>
                <a:ext cx="4096363" cy="2015936"/>
              </a:xfrm>
              <a:prstGeom prst="rect">
                <a:avLst/>
              </a:prstGeom>
              <a:blipFill>
                <a:blip r:embed="rId7"/>
                <a:stretch>
                  <a:fillRect l="-2381" t="-2424" r="-2530" b="-5758"/>
                </a:stretch>
              </a:blipFill>
            </p:spPr>
            <p:txBody>
              <a:bodyPr/>
              <a:lstStyle/>
              <a:p>
                <a:r>
                  <a:rPr lang="en-US">
                    <a:noFill/>
                  </a:rPr>
                  <a:t> </a:t>
                </a:r>
              </a:p>
            </p:txBody>
          </p:sp>
        </mc:Fallback>
      </mc:AlternateContent>
    </p:spTree>
    <p:extLst>
      <p:ext uri="{BB962C8B-B14F-4D97-AF65-F5344CB8AC3E}">
        <p14:creationId xmlns:p14="http://schemas.microsoft.com/office/powerpoint/2010/main" val="235893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2" y="666498"/>
            <a:ext cx="740471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đồ thị (v – t) để xác định độ dịch chuyển</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0104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2256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189960" y="2508449"/>
            <a:ext cx="1213992"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7152927" y="6109659"/>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7152927" y="6109659"/>
                <a:ext cx="630193" cy="477054"/>
              </a:xfrm>
              <a:prstGeom prst="rect">
                <a:avLst/>
              </a:prstGeom>
              <a:blipFill>
                <a:blip r:embed="rId4"/>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299EE45-F2F9-488E-89BE-567001CD7BC6}"/>
                  </a:ext>
                </a:extLst>
              </p:cNvPr>
              <p:cNvSpPr txBox="1"/>
              <p:nvPr/>
            </p:nvSpPr>
            <p:spPr>
              <a:xfrm>
                <a:off x="10339855" y="609877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33" name="TextBox 32">
                <a:extLst>
                  <a:ext uri="{FF2B5EF4-FFF2-40B4-BE49-F238E27FC236}">
                    <a16:creationId xmlns:a16="http://schemas.microsoft.com/office/drawing/2014/main" id="{3299EE45-F2F9-488E-89BE-567001CD7BC6}"/>
                  </a:ext>
                </a:extLst>
              </p:cNvPr>
              <p:cNvSpPr txBox="1">
                <a:spLocks noRot="1" noChangeAspect="1" noMove="1" noResize="1" noEditPoints="1" noAdjustHandles="1" noChangeArrowheads="1" noChangeShapeType="1" noTextEdit="1"/>
              </p:cNvSpPr>
              <p:nvPr/>
            </p:nvSpPr>
            <p:spPr>
              <a:xfrm>
                <a:off x="10339855" y="6098773"/>
                <a:ext cx="630193" cy="477054"/>
              </a:xfrm>
              <a:prstGeom prst="rect">
                <a:avLst/>
              </a:prstGeom>
              <a:blipFill>
                <a:blip r:embed="rId5"/>
                <a:stretch>
                  <a:fillRect b="-1266"/>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10344087" y="259735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10476565" y="4487524"/>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86816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1252109"/>
            <a:ext cx="12500897" cy="1146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C71E9785-2B65-4E57-A29F-E3A5A0EB4CEE}"/>
                  </a:ext>
                </a:extLst>
              </p:cNvPr>
              <p:cNvSpPr txBox="1"/>
              <p:nvPr/>
            </p:nvSpPr>
            <p:spPr>
              <a:xfrm>
                <a:off x="402772" y="1337626"/>
                <a:ext cx="11612748" cy="861774"/>
              </a:xfrm>
              <a:prstGeom prst="rect">
                <a:avLst/>
              </a:prstGeom>
              <a:noFill/>
            </p:spPr>
            <p:txBody>
              <a:bodyPr wrap="square">
                <a:spAutoFit/>
              </a:bodyPr>
              <a:lstStyle/>
              <a:p>
                <a:r>
                  <a:rPr lang="en-US" sz="2500">
                    <a:latin typeface="Arial" panose="020B0604020202020204" pitchFamily="34" charset="0"/>
                    <a:cs typeface="Arial" panose="020B0604020202020204" pitchFamily="34" charset="0"/>
                  </a:rPr>
                  <a:t>Độ dịch chuyển của vật trong khoảng thời gian từ </a:t>
                </a:r>
                <a14:m>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a14:m>
                <a:r>
                  <a:rPr lang="en-US" sz="2500">
                    <a:latin typeface="Arial" panose="020B0604020202020204" pitchFamily="34" charset="0"/>
                    <a:cs typeface="Arial" panose="020B0604020202020204" pitchFamily="34" charset="0"/>
                  </a:rPr>
                  <a:t> đến </a:t>
                </a:r>
                <a14:m>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oMath>
                </a14:m>
                <a:r>
                  <a:rPr lang="en-US" sz="2500">
                    <a:latin typeface="Arial" panose="020B0604020202020204" pitchFamily="34" charset="0"/>
                    <a:cs typeface="Arial" panose="020B0604020202020204" pitchFamily="34" charset="0"/>
                  </a:rPr>
                  <a:t>, được xác định bằng phần diện tích giới hạn bởi các đường v(t), v = 0 ,</a:t>
                </a:r>
                <a:r>
                  <a:rPr lang="en-US" sz="2500" i="1">
                    <a:latin typeface="Arial" panose="020B0604020202020204" pitchFamily="34" charset="0"/>
                    <a:cs typeface="Arial" panose="020B0604020202020204" pitchFamily="34" charset="0"/>
                  </a:rPr>
                  <a:t>t</a:t>
                </a:r>
                <a:r>
                  <a:rPr lang="en-US" sz="2500">
                    <a:latin typeface="Arial" panose="020B0604020202020204" pitchFamily="34" charset="0"/>
                    <a:cs typeface="Arial" panose="020B0604020202020204" pitchFamily="34" charset="0"/>
                  </a:rPr>
                  <a:t> =</a:t>
                </a:r>
                <a:r>
                  <a:rPr lang="en-US" sz="2500">
                    <a:solidFill>
                      <a:srgbClr val="000000"/>
                    </a:solidFill>
                  </a:rPr>
                  <a:t> </a:t>
                </a:r>
                <a14:m>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1</m:t>
                        </m:r>
                      </m:sub>
                    </m:sSub>
                  </m:oMath>
                </a14:m>
                <a:r>
                  <a:rPr lang="en-US" sz="2500">
                    <a:latin typeface="Arial" panose="020B0604020202020204" pitchFamily="34" charset="0"/>
                    <a:cs typeface="Arial" panose="020B0604020202020204" pitchFamily="34" charset="0"/>
                  </a:rPr>
                  <a:t>,</a:t>
                </a:r>
                <a:r>
                  <a:rPr lang="en-US" sz="2500" i="1">
                    <a:latin typeface="Arial" panose="020B0604020202020204" pitchFamily="34" charset="0"/>
                    <a:cs typeface="Arial" panose="020B0604020202020204" pitchFamily="34" charset="0"/>
                  </a:rPr>
                  <a:t>t</a:t>
                </a:r>
                <a:r>
                  <a:rPr lang="en-US" sz="2500">
                    <a:latin typeface="Arial" panose="020B0604020202020204" pitchFamily="34" charset="0"/>
                    <a:cs typeface="Arial" panose="020B0604020202020204" pitchFamily="34" charset="0"/>
                  </a:rPr>
                  <a:t> =</a:t>
                </a:r>
                <a:r>
                  <a:rPr lang="en-US" sz="2500">
                    <a:solidFill>
                      <a:srgbClr val="000000"/>
                    </a:solidFill>
                  </a:rPr>
                  <a:t> </a:t>
                </a:r>
                <a14:m>
                  <m:oMath xmlns:m="http://schemas.openxmlformats.org/officeDocument/2006/math">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oMath>
                </a14:m>
                <a:r>
                  <a:rPr lang="en-US" sz="2500">
                    <a:latin typeface="Arial" panose="020B0604020202020204" pitchFamily="34" charset="0"/>
                    <a:cs typeface="Arial" panose="020B0604020202020204" pitchFamily="34" charset="0"/>
                  </a:rPr>
                  <a:t>, trong đồ thị (</a:t>
                </a:r>
                <a:r>
                  <a:rPr lang="en-US" sz="2500" i="1">
                    <a:latin typeface="Arial" panose="020B0604020202020204" pitchFamily="34" charset="0"/>
                    <a:cs typeface="Arial" panose="020B0604020202020204" pitchFamily="34" charset="0"/>
                  </a:rPr>
                  <a:t>v</a:t>
                </a:r>
                <a:r>
                  <a:rPr lang="en-US" sz="2500">
                    <a:latin typeface="Arial" panose="020B0604020202020204" pitchFamily="34" charset="0"/>
                    <a:cs typeface="Arial" panose="020B0604020202020204" pitchFamily="34" charset="0"/>
                  </a:rPr>
                  <a:t> – t).</a:t>
                </a:r>
              </a:p>
            </p:txBody>
          </p:sp>
        </mc:Choice>
        <mc:Fallback xmlns="">
          <p:sp>
            <p:nvSpPr>
              <p:cNvPr id="43" name="TextBox 42">
                <a:extLst>
                  <a:ext uri="{FF2B5EF4-FFF2-40B4-BE49-F238E27FC236}">
                    <a16:creationId xmlns:a16="http://schemas.microsoft.com/office/drawing/2014/main" id="{C71E9785-2B65-4E57-A29F-E3A5A0EB4CEE}"/>
                  </a:ext>
                </a:extLst>
              </p:cNvPr>
              <p:cNvSpPr txBox="1">
                <a:spLocks noRot="1" noChangeAspect="1" noMove="1" noResize="1" noEditPoints="1" noAdjustHandles="1" noChangeArrowheads="1" noChangeShapeType="1" noTextEdit="1"/>
              </p:cNvSpPr>
              <p:nvPr/>
            </p:nvSpPr>
            <p:spPr>
              <a:xfrm>
                <a:off x="402772" y="1337626"/>
                <a:ext cx="11612748" cy="861774"/>
              </a:xfrm>
              <a:prstGeom prst="rect">
                <a:avLst/>
              </a:prstGeom>
              <a:blipFill>
                <a:blip r:embed="rId7"/>
                <a:stretch>
                  <a:fillRect l="-840" t="-4930" r="-315" b="-14789"/>
                </a:stretch>
              </a:blipFill>
            </p:spPr>
            <p:txBody>
              <a:bodyPr/>
              <a:lstStyle/>
              <a:p>
                <a:r>
                  <a:rPr lang="en-US">
                    <a:noFill/>
                  </a:rPr>
                  <a:t> </a:t>
                </a:r>
              </a:p>
            </p:txBody>
          </p:sp>
        </mc:Fallback>
      </mc:AlternateContent>
      <p:grpSp>
        <p:nvGrpSpPr>
          <p:cNvPr id="14" name="Group 13">
            <a:extLst>
              <a:ext uri="{FF2B5EF4-FFF2-40B4-BE49-F238E27FC236}">
                <a16:creationId xmlns:a16="http://schemas.microsoft.com/office/drawing/2014/main" id="{B7C636F0-42EE-47E2-A59E-1FBFB055D7ED}"/>
              </a:ext>
            </a:extLst>
          </p:cNvPr>
          <p:cNvGrpSpPr/>
          <p:nvPr/>
        </p:nvGrpSpPr>
        <p:grpSpPr>
          <a:xfrm>
            <a:off x="7264402" y="3446848"/>
            <a:ext cx="3251198" cy="2693997"/>
            <a:chOff x="7264402" y="3446848"/>
            <a:chExt cx="3251198" cy="2693997"/>
          </a:xfrm>
        </p:grpSpPr>
        <p:sp>
          <p:nvSpPr>
            <p:cNvPr id="29" name="Rectangle 28">
              <a:extLst>
                <a:ext uri="{FF2B5EF4-FFF2-40B4-BE49-F238E27FC236}">
                  <a16:creationId xmlns:a16="http://schemas.microsoft.com/office/drawing/2014/main" id="{E3237986-B2F3-4C7B-AC4E-8758CE069F7F}"/>
                </a:ext>
              </a:extLst>
            </p:cNvPr>
            <p:cNvSpPr/>
            <p:nvPr/>
          </p:nvSpPr>
          <p:spPr>
            <a:xfrm>
              <a:off x="7264402" y="4724400"/>
              <a:ext cx="3251198" cy="141644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a:extLst>
                <a:ext uri="{FF2B5EF4-FFF2-40B4-BE49-F238E27FC236}">
                  <a16:creationId xmlns:a16="http://schemas.microsoft.com/office/drawing/2014/main" id="{DBE75A29-CE83-4368-8B88-7C2A1508EB9E}"/>
                </a:ext>
              </a:extLst>
            </p:cNvPr>
            <p:cNvSpPr/>
            <p:nvPr/>
          </p:nvSpPr>
          <p:spPr>
            <a:xfrm flipH="1">
              <a:off x="7323417" y="3446848"/>
              <a:ext cx="3192181" cy="1277552"/>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276826" y="3382243"/>
            <a:ext cx="3329289" cy="13421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6809954" y="47456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flipH="1">
            <a:off x="7239000" y="4724400"/>
            <a:ext cx="3192181"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A869C6-58A2-4597-9105-6E455A3B5D0A}"/>
              </a:ext>
            </a:extLst>
          </p:cNvPr>
          <p:cNvCxnSpPr>
            <a:cxnSpLocks/>
            <a:stCxn id="37" idx="0"/>
          </p:cNvCxnSpPr>
          <p:nvPr/>
        </p:nvCxnSpPr>
        <p:spPr>
          <a:xfrm flipH="1">
            <a:off x="7147674" y="3446848"/>
            <a:ext cx="3367924"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66973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6019658-E4BB-42CF-92E6-5DD61CA33C61}"/>
                  </a:ext>
                </a:extLst>
              </p:cNvPr>
              <p:cNvSpPr txBox="1"/>
              <p:nvPr/>
            </p:nvSpPr>
            <p:spPr>
              <a:xfrm>
                <a:off x="6556116" y="3183661"/>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50" name="TextBox 49">
                <a:extLst>
                  <a:ext uri="{FF2B5EF4-FFF2-40B4-BE49-F238E27FC236}">
                    <a16:creationId xmlns:a16="http://schemas.microsoft.com/office/drawing/2014/main" id="{46019658-E4BB-42CF-92E6-5DD61CA33C61}"/>
                  </a:ext>
                </a:extLst>
              </p:cNvPr>
              <p:cNvSpPr txBox="1">
                <a:spLocks noRot="1" noChangeAspect="1" noMove="1" noResize="1" noEditPoints="1" noAdjustHandles="1" noChangeArrowheads="1" noChangeShapeType="1" noTextEdit="1"/>
              </p:cNvSpPr>
              <p:nvPr/>
            </p:nvSpPr>
            <p:spPr>
              <a:xfrm>
                <a:off x="6556116" y="3183661"/>
                <a:ext cx="630193" cy="477054"/>
              </a:xfrm>
              <a:prstGeom prst="rect">
                <a:avLst/>
              </a:prstGeom>
              <a:blipFill>
                <a:blip r:embed="rId8"/>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6633761" y="4342052"/>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6633761" y="4342052"/>
                <a:ext cx="630193" cy="477054"/>
              </a:xfrm>
              <a:prstGeom prst="rect">
                <a:avLst/>
              </a:prstGeom>
              <a:blipFill>
                <a:blip r:embed="rId9"/>
                <a:stretch>
                  <a:fillRect b="-1266"/>
                </a:stretch>
              </a:blipFill>
            </p:spPr>
            <p:txBody>
              <a:bodyPr/>
              <a:lstStyle/>
              <a:p>
                <a:r>
                  <a:rPr lang="en-US">
                    <a:noFill/>
                  </a:rPr>
                  <a:t> </a:t>
                </a:r>
              </a:p>
            </p:txBody>
          </p:sp>
        </mc:Fallback>
      </mc:AlternateContent>
      <p:sp>
        <p:nvSpPr>
          <p:cNvPr id="52" name="Oval 51">
            <a:extLst>
              <a:ext uri="{FF2B5EF4-FFF2-40B4-BE49-F238E27FC236}">
                <a16:creationId xmlns:a16="http://schemas.microsoft.com/office/drawing/2014/main" id="{39D3F308-9F5B-4802-89F6-398023AF1C54}"/>
              </a:ext>
            </a:extLst>
          </p:cNvPr>
          <p:cNvSpPr/>
          <p:nvPr/>
        </p:nvSpPr>
        <p:spPr>
          <a:xfrm>
            <a:off x="10428650" y="3378364"/>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61C0752-ED93-49EA-A910-4932EB4771C7}"/>
              </a:ext>
            </a:extLst>
          </p:cNvPr>
          <p:cNvSpPr/>
          <p:nvPr/>
        </p:nvSpPr>
        <p:spPr>
          <a:xfrm>
            <a:off x="7200682" y="4658478"/>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A347D022-8A28-4EA6-B8D7-F1BB64BD4E6F}"/>
              </a:ext>
            </a:extLst>
          </p:cNvPr>
          <p:cNvSpPr txBox="1"/>
          <p:nvPr/>
        </p:nvSpPr>
        <p:spPr>
          <a:xfrm>
            <a:off x="10492146" y="5717441"/>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mc:AlternateContent xmlns:mc="http://schemas.openxmlformats.org/markup-compatibility/2006" xmlns:a14="http://schemas.microsoft.com/office/drawing/2010/main">
        <mc:Choice Requires="a14">
          <p:sp>
            <p:nvSpPr>
              <p:cNvPr id="55" name="TextBox 54">
                <a:extLst>
                  <a:ext uri="{FF2B5EF4-FFF2-40B4-BE49-F238E27FC236}">
                    <a16:creationId xmlns:a16="http://schemas.microsoft.com/office/drawing/2014/main" id="{2B8AFEE9-5443-4DAB-A9F9-AB4DF601418F}"/>
                  </a:ext>
                </a:extLst>
              </p:cNvPr>
              <p:cNvSpPr txBox="1"/>
              <p:nvPr/>
            </p:nvSpPr>
            <p:spPr>
              <a:xfrm>
                <a:off x="400144" y="2847549"/>
                <a:ext cx="5328542" cy="1198598"/>
              </a:xfrm>
              <a:prstGeom prst="rect">
                <a:avLst/>
              </a:prstGeom>
              <a:noFill/>
            </p:spPr>
            <p:txBody>
              <a:bodyPr wrap="square">
                <a:spAutoFit/>
              </a:bodyPr>
              <a:lstStyle/>
              <a:p>
                <a:pPr>
                  <a:lnSpc>
                    <a:spcPct val="107000"/>
                  </a:lnSpc>
                  <a:spcAft>
                    <a:spcPts val="500"/>
                  </a:spcAft>
                </a:pPr>
                <a:r>
                  <a:rPr lang="en-US" sz="2200" i="1">
                    <a:effectLst/>
                    <a:latin typeface="Arial" panose="020B0604020202020204" pitchFamily="34" charset="0"/>
                    <a:ea typeface="Times New Roman" panose="02020603050405020304" pitchFamily="18" charset="0"/>
                    <a:cs typeface="Times New Roman" panose="02020603050405020304" pitchFamily="18" charset="0"/>
                  </a:rPr>
                  <a:t>Ví dụ: </a:t>
                </a:r>
                <a:r>
                  <a:rPr lang="en-US" sz="2200">
                    <a:effectLst/>
                    <a:latin typeface="Arial" panose="020B0604020202020204" pitchFamily="34" charset="0"/>
                    <a:ea typeface="Times New Roman" panose="02020603050405020304" pitchFamily="18" charset="0"/>
                    <a:cs typeface="Times New Roman" panose="02020603050405020304" pitchFamily="18" charset="0"/>
                  </a:rPr>
                  <a:t>Xét vật chuyển động thẳng nhanh dần đều có vận tốc </a:t>
                </a:r>
                <a14:m>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𝑣</m:t>
                        </m:r>
                      </m:e>
                      <m:sub>
                        <m:r>
                          <a:rPr lang="en-US" sz="2400" i="1">
                            <a:solidFill>
                              <a:srgbClr val="000000"/>
                            </a:solidFill>
                            <a:latin typeface="Cambria Math" panose="02040503050406030204" pitchFamily="18" charset="0"/>
                          </a:rPr>
                          <m:t>1</m:t>
                        </m:r>
                      </m:sub>
                    </m:sSub>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vào thời điểm </a:t>
                </a:r>
                <a14:m>
                  <m:oMath xmlns:m="http://schemas.openxmlformats.org/officeDocument/2006/math">
                    <m:sSub>
                      <m:sSubPr>
                        <m:ctrlPr>
                          <a:rPr lang="en-US" sz="2200" i="1" smtClean="0">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𝑡</m:t>
                        </m:r>
                      </m:e>
                      <m:sub>
                        <m:r>
                          <a:rPr lang="en-US" sz="2200" i="1">
                            <a:solidFill>
                              <a:srgbClr val="000000"/>
                            </a:solidFill>
                            <a:latin typeface="Cambria Math" panose="02040503050406030204" pitchFamily="18" charset="0"/>
                          </a:rPr>
                          <m:t>1</m:t>
                        </m:r>
                      </m:sub>
                    </m:sSub>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 0 và vận tốc </a:t>
                </a:r>
                <a14:m>
                  <m:oMath xmlns:m="http://schemas.openxmlformats.org/officeDocument/2006/math">
                    <m:sSub>
                      <m:sSubPr>
                        <m:ctrlPr>
                          <a:rPr lang="en-US" sz="2400" i="1">
                            <a:solidFill>
                              <a:srgbClr val="000000"/>
                            </a:solidFill>
                            <a:latin typeface="Cambria Math" panose="02040503050406030204" pitchFamily="18" charset="0"/>
                          </a:rPr>
                        </m:ctrlPr>
                      </m:sSubPr>
                      <m:e>
                        <m:r>
                          <a:rPr lang="en-US" sz="2400" i="1">
                            <a:solidFill>
                              <a:srgbClr val="000000"/>
                            </a:solidFill>
                            <a:latin typeface="Cambria Math" panose="02040503050406030204" pitchFamily="18" charset="0"/>
                          </a:rPr>
                          <m:t>𝑣</m:t>
                        </m:r>
                      </m:e>
                      <m:sub>
                        <m:r>
                          <a:rPr lang="en-US" sz="2400" i="1">
                            <a:solidFill>
                              <a:srgbClr val="000000"/>
                            </a:solidFill>
                            <a:latin typeface="Cambria Math" panose="02040503050406030204" pitchFamily="18" charset="0"/>
                          </a:rPr>
                          <m:t>2</m:t>
                        </m:r>
                      </m:sub>
                    </m:sSub>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tại thời điểm </a:t>
                </a:r>
                <a14:m>
                  <m:oMath xmlns:m="http://schemas.openxmlformats.org/officeDocument/2006/math">
                    <m:sSub>
                      <m:sSubPr>
                        <m:ctrlPr>
                          <a:rPr lang="en-US" sz="2200" i="1">
                            <a:solidFill>
                              <a:srgbClr val="000000"/>
                            </a:solidFill>
                            <a:latin typeface="Cambria Math" panose="02040503050406030204" pitchFamily="18" charset="0"/>
                          </a:rPr>
                        </m:ctrlPr>
                      </m:sSubPr>
                      <m:e>
                        <m:r>
                          <a:rPr lang="en-US" sz="2200" i="1">
                            <a:solidFill>
                              <a:srgbClr val="000000"/>
                            </a:solidFill>
                            <a:latin typeface="Cambria Math" panose="02040503050406030204" pitchFamily="18" charset="0"/>
                          </a:rPr>
                          <m:t>𝑡</m:t>
                        </m:r>
                      </m:e>
                      <m:sub>
                        <m:r>
                          <a:rPr lang="en-US" sz="2200" i="1">
                            <a:solidFill>
                              <a:srgbClr val="000000"/>
                            </a:solidFill>
                            <a:latin typeface="Cambria Math" panose="02040503050406030204" pitchFamily="18" charset="0"/>
                          </a:rPr>
                          <m:t>2</m:t>
                        </m:r>
                      </m:sub>
                    </m:sSub>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a:t>
                </a:r>
              </a:p>
            </p:txBody>
          </p:sp>
        </mc:Choice>
        <mc:Fallback xmlns="">
          <p:sp>
            <p:nvSpPr>
              <p:cNvPr id="55" name="TextBox 54">
                <a:extLst>
                  <a:ext uri="{FF2B5EF4-FFF2-40B4-BE49-F238E27FC236}">
                    <a16:creationId xmlns:a16="http://schemas.microsoft.com/office/drawing/2014/main" id="{2B8AFEE9-5443-4DAB-A9F9-AB4DF601418F}"/>
                  </a:ext>
                </a:extLst>
              </p:cNvPr>
              <p:cNvSpPr txBox="1">
                <a:spLocks noRot="1" noChangeAspect="1" noMove="1" noResize="1" noEditPoints="1" noAdjustHandles="1" noChangeArrowheads="1" noChangeShapeType="1" noTextEdit="1"/>
              </p:cNvSpPr>
              <p:nvPr/>
            </p:nvSpPr>
            <p:spPr>
              <a:xfrm>
                <a:off x="400144" y="2847549"/>
                <a:ext cx="5328542" cy="1198598"/>
              </a:xfrm>
              <a:prstGeom prst="rect">
                <a:avLst/>
              </a:prstGeom>
              <a:blipFill>
                <a:blip r:embed="rId10"/>
                <a:stretch>
                  <a:fillRect l="-1487" t="-3553" r="-2632" b="-964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B96CA0F0-0F3A-4775-BE9F-901A4877CDCB}"/>
                  </a:ext>
                </a:extLst>
              </p:cNvPr>
              <p:cNvSpPr txBox="1"/>
              <p:nvPr/>
            </p:nvSpPr>
            <p:spPr>
              <a:xfrm>
                <a:off x="535765" y="4519677"/>
                <a:ext cx="4846282" cy="1160959"/>
              </a:xfrm>
              <a:prstGeom prst="rect">
                <a:avLst/>
              </a:prstGeom>
              <a:noFill/>
            </p:spPr>
            <p:txBody>
              <a:bodyPr wrap="square">
                <a:spAutoFit/>
              </a:bodyPr>
              <a:lstStyle/>
              <a:p>
                <a:pPr>
                  <a:lnSpc>
                    <a:spcPct val="107000"/>
                  </a:lnSpc>
                  <a:spcAft>
                    <a:spcPts val="500"/>
                  </a:spcAft>
                </a:pPr>
                <a:r>
                  <a:rPr lang="en-US" sz="2200">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Độ dịch chuyển của vật trong khoảng thời gian </a:t>
                </a:r>
                <a:r>
                  <a:rPr lang="en-US" sz="2200">
                    <a:solidFill>
                      <a:srgbClr val="7030A0"/>
                    </a:solidFill>
                    <a:sym typeface="Symbol" panose="05050102010706020507" pitchFamily="18" charset="2"/>
                  </a:rPr>
                  <a:t>t =</a:t>
                </a:r>
                <a:r>
                  <a:rPr lang="en-US" sz="2200">
                    <a:solidFill>
                      <a:srgbClr val="7030A0"/>
                    </a:solidFill>
                    <a:latin typeface="Arial" panose="020B0604020202020204" pitchFamily="34" charset="0"/>
                    <a:ea typeface="Times New Roman" panose="02020603050405020304" pitchFamily="18" charset="0"/>
                  </a:rPr>
                  <a:t> </a:t>
                </a:r>
                <a14:m>
                  <m:oMath xmlns:m="http://schemas.openxmlformats.org/officeDocument/2006/math">
                    <m:sSub>
                      <m:sSubPr>
                        <m:ctrlPr>
                          <a:rPr lang="en-US" sz="2200" i="1">
                            <a:solidFill>
                              <a:srgbClr val="7030A0"/>
                            </a:solidFill>
                            <a:latin typeface="Cambria Math" panose="02040503050406030204" pitchFamily="18" charset="0"/>
                          </a:rPr>
                        </m:ctrlPr>
                      </m:sSubPr>
                      <m:e>
                        <m:r>
                          <a:rPr lang="en-US" sz="2200" i="1">
                            <a:solidFill>
                              <a:srgbClr val="7030A0"/>
                            </a:solidFill>
                            <a:latin typeface="Cambria Math" panose="02040503050406030204" pitchFamily="18" charset="0"/>
                          </a:rPr>
                          <m:t>𝑡</m:t>
                        </m:r>
                      </m:e>
                      <m:sub>
                        <m:r>
                          <a:rPr lang="en-US" sz="2200" i="1">
                            <a:solidFill>
                              <a:srgbClr val="7030A0"/>
                            </a:solidFill>
                            <a:latin typeface="Cambria Math" panose="02040503050406030204" pitchFamily="18" charset="0"/>
                          </a:rPr>
                          <m:t>2</m:t>
                        </m:r>
                      </m:sub>
                    </m:sSub>
                    <m:r>
                      <a:rPr lang="en-US" sz="2200" i="1">
                        <a:solidFill>
                          <a:srgbClr val="7030A0"/>
                        </a:solidFill>
                        <a:latin typeface="Cambria Math" panose="02040503050406030204" pitchFamily="18" charset="0"/>
                      </a:rPr>
                      <m:t>−</m:t>
                    </m:r>
                    <m:sSub>
                      <m:sSubPr>
                        <m:ctrlPr>
                          <a:rPr lang="en-US" sz="2200" i="1">
                            <a:solidFill>
                              <a:srgbClr val="7030A0"/>
                            </a:solidFill>
                            <a:latin typeface="Cambria Math" panose="02040503050406030204" pitchFamily="18" charset="0"/>
                          </a:rPr>
                        </m:ctrlPr>
                      </m:sSubPr>
                      <m:e>
                        <m:r>
                          <a:rPr lang="en-US" sz="2200" i="1">
                            <a:solidFill>
                              <a:srgbClr val="7030A0"/>
                            </a:solidFill>
                            <a:latin typeface="Cambria Math" panose="02040503050406030204" pitchFamily="18" charset="0"/>
                          </a:rPr>
                          <m:t>𝑡</m:t>
                        </m:r>
                      </m:e>
                      <m:sub>
                        <m:r>
                          <a:rPr lang="en-US" sz="2200" i="1">
                            <a:solidFill>
                              <a:srgbClr val="7030A0"/>
                            </a:solidFill>
                            <a:latin typeface="Cambria Math" panose="02040503050406030204" pitchFamily="18" charset="0"/>
                          </a:rPr>
                          <m:t>1</m:t>
                        </m:r>
                      </m:sub>
                    </m:sSub>
                    <m:r>
                      <a:rPr lang="en-US" sz="2200" i="1">
                        <a:solidFill>
                          <a:srgbClr val="7030A0"/>
                        </a:solidFill>
                        <a:latin typeface="Cambria Math" panose="02040503050406030204" pitchFamily="18" charset="0"/>
                      </a:rPr>
                      <m:t> </m:t>
                    </m:r>
                    <m:r>
                      <a:rPr lang="en-US" sz="2200" b="0" i="1" smtClean="0">
                        <a:solidFill>
                          <a:srgbClr val="7030A0"/>
                        </a:solidFill>
                        <a:latin typeface="Cambria Math" panose="02040503050406030204" pitchFamily="18" charset="0"/>
                      </a:rPr>
                      <m:t>, </m:t>
                    </m:r>
                  </m:oMath>
                </a14:m>
                <a:r>
                  <a:rPr lang="en-US" sz="2200">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chính là phần diện tích hình thang OABD</a:t>
                </a:r>
                <a:endParaRPr lang="en-US" sz="2200">
                  <a:solidFill>
                    <a:srgbClr val="7030A0"/>
                  </a:solidFill>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56" name="TextBox 55">
                <a:extLst>
                  <a:ext uri="{FF2B5EF4-FFF2-40B4-BE49-F238E27FC236}">
                    <a16:creationId xmlns:a16="http://schemas.microsoft.com/office/drawing/2014/main" id="{B96CA0F0-0F3A-4775-BE9F-901A4877CDCB}"/>
                  </a:ext>
                </a:extLst>
              </p:cNvPr>
              <p:cNvSpPr txBox="1">
                <a:spLocks noRot="1" noChangeAspect="1" noMove="1" noResize="1" noEditPoints="1" noAdjustHandles="1" noChangeArrowheads="1" noChangeShapeType="1" noTextEdit="1"/>
              </p:cNvSpPr>
              <p:nvPr/>
            </p:nvSpPr>
            <p:spPr>
              <a:xfrm>
                <a:off x="535765" y="4519677"/>
                <a:ext cx="4846282" cy="1160959"/>
              </a:xfrm>
              <a:prstGeom prst="rect">
                <a:avLst/>
              </a:prstGeom>
              <a:blipFill>
                <a:blip r:embed="rId11"/>
                <a:stretch>
                  <a:fillRect l="-1635" t="-3141" r="-2264" b="-9424"/>
                </a:stretch>
              </a:blipFill>
            </p:spPr>
            <p:txBody>
              <a:bodyPr/>
              <a:lstStyle/>
              <a:p>
                <a:r>
                  <a:rPr lang="en-US">
                    <a:noFill/>
                  </a:rPr>
                  <a:t> </a:t>
                </a:r>
              </a:p>
            </p:txBody>
          </p:sp>
        </mc:Fallback>
      </mc:AlternateContent>
    </p:spTree>
    <p:extLst>
      <p:ext uri="{BB962C8B-B14F-4D97-AF65-F5344CB8AC3E}">
        <p14:creationId xmlns:p14="http://schemas.microsoft.com/office/powerpoint/2010/main" val="125662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 grpId="0"/>
      <p:bldP spid="5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2" y="666498"/>
            <a:ext cx="740471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đồ thị (v – t) để xác định độ dịch chuyển</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4676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664973" y="2809008"/>
            <a:ext cx="43309" cy="3515592"/>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328049" y="2720538"/>
            <a:ext cx="1653043"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v(cm/s)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8124010"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4</m:t>
                      </m:r>
                      <m:r>
                        <a:rPr lang="en-US" sz="2500" b="0" i="1" smtClean="0">
                          <a:solidFill>
                            <a:srgbClr val="000000"/>
                          </a:solidFill>
                          <a:latin typeface="Cambria Math" panose="02040503050406030204" pitchFamily="18" charset="0"/>
                        </a:rPr>
                        <m:t>0</m:t>
                      </m:r>
                    </m:oMath>
                  </m:oMathPara>
                </a14:m>
                <a:endParaRPr lang="en-US" sz="2500">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8124010" y="6153028"/>
                <a:ext cx="630193" cy="477054"/>
              </a:xfrm>
              <a:prstGeom prst="rect">
                <a:avLst/>
              </a:prstGeom>
              <a:blipFill>
                <a:blip r:embed="rId4"/>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8300203" y="3151642"/>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8944203" y="3180546"/>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91388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a:t>
            </a:r>
            <a:endParaRPr lang="en-US" sz="2500">
              <a:solidFill>
                <a:srgbClr val="0070C0"/>
              </a:solidFill>
            </a:endParaRPr>
          </a:p>
        </p:txBody>
      </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716525" y="3710036"/>
            <a:ext cx="719936" cy="101077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7267154" y="47456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a:off x="8436461" y="3678681"/>
            <a:ext cx="0" cy="246216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71545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6019658-E4BB-42CF-92E6-5DD61CA33C61}"/>
                  </a:ext>
                </a:extLst>
              </p:cNvPr>
              <p:cNvSpPr txBox="1"/>
              <p:nvPr/>
            </p:nvSpPr>
            <p:spPr>
              <a:xfrm>
                <a:off x="6903220" y="330440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50" name="TextBox 49">
                <a:extLst>
                  <a:ext uri="{FF2B5EF4-FFF2-40B4-BE49-F238E27FC236}">
                    <a16:creationId xmlns:a16="http://schemas.microsoft.com/office/drawing/2014/main" id="{46019658-E4BB-42CF-92E6-5DD61CA33C61}"/>
                  </a:ext>
                </a:extLst>
              </p:cNvPr>
              <p:cNvSpPr txBox="1">
                <a:spLocks noRot="1" noChangeAspect="1" noMove="1" noResize="1" noEditPoints="1" noAdjustHandles="1" noChangeArrowheads="1" noChangeShapeType="1" noTextEdit="1"/>
              </p:cNvSpPr>
              <p:nvPr/>
            </p:nvSpPr>
            <p:spPr>
              <a:xfrm>
                <a:off x="6903220" y="3304404"/>
                <a:ext cx="630193" cy="477054"/>
              </a:xfrm>
              <a:prstGeom prst="rect">
                <a:avLst/>
              </a:prstGeom>
              <a:blipFill>
                <a:blip r:embed="rId5"/>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6934980" y="435493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6934980" y="4354938"/>
                <a:ext cx="630193" cy="477054"/>
              </a:xfrm>
              <a:prstGeom prst="rect">
                <a:avLst/>
              </a:prstGeom>
              <a:blipFill>
                <a:blip r:embed="rId6"/>
                <a:stretch>
                  <a:fillRect b="-1266"/>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A347D022-8A28-4EA6-B8D7-F1BB64BD4E6F}"/>
              </a:ext>
            </a:extLst>
          </p:cNvPr>
          <p:cNvSpPr txBox="1"/>
          <p:nvPr/>
        </p:nvSpPr>
        <p:spPr>
          <a:xfrm>
            <a:off x="10949346" y="5717441"/>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F</a:t>
            </a:r>
            <a:endParaRPr lang="en-US" sz="2500">
              <a:solidFill>
                <a:srgbClr val="0070C0"/>
              </a:solidFill>
            </a:endParaRPr>
          </a:p>
        </p:txBody>
      </p:sp>
      <p:cxnSp>
        <p:nvCxnSpPr>
          <p:cNvPr id="45" name="Straight Connector 44">
            <a:extLst>
              <a:ext uri="{FF2B5EF4-FFF2-40B4-BE49-F238E27FC236}">
                <a16:creationId xmlns:a16="http://schemas.microsoft.com/office/drawing/2014/main" id="{26415F62-5109-489A-932F-BCECB826A8B5}"/>
              </a:ext>
            </a:extLst>
          </p:cNvPr>
          <p:cNvCxnSpPr>
            <a:cxnSpLocks/>
          </p:cNvCxnSpPr>
          <p:nvPr/>
        </p:nvCxnSpPr>
        <p:spPr>
          <a:xfrm>
            <a:off x="9067800" y="3678681"/>
            <a:ext cx="0" cy="246216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D4F1FCF-27ED-4AD6-91EE-7857AB14CE33}"/>
              </a:ext>
            </a:extLst>
          </p:cNvPr>
          <p:cNvCxnSpPr>
            <a:cxnSpLocks/>
          </p:cNvCxnSpPr>
          <p:nvPr/>
        </p:nvCxnSpPr>
        <p:spPr>
          <a:xfrm>
            <a:off x="8407094" y="3690864"/>
            <a:ext cx="6607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7AC006-183A-4BB4-82BB-02DA0A44AB2B}"/>
              </a:ext>
            </a:extLst>
          </p:cNvPr>
          <p:cNvCxnSpPr>
            <a:cxnSpLocks/>
            <a:endCxn id="60" idx="0"/>
          </p:cNvCxnSpPr>
          <p:nvPr/>
        </p:nvCxnSpPr>
        <p:spPr>
          <a:xfrm>
            <a:off x="9078012" y="3719817"/>
            <a:ext cx="1971542" cy="24332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D5B8BC9-8CED-472F-A3FE-6D0C84E0F072}"/>
                  </a:ext>
                </a:extLst>
              </p:cNvPr>
              <p:cNvSpPr txBox="1"/>
              <p:nvPr/>
            </p:nvSpPr>
            <p:spPr>
              <a:xfrm>
                <a:off x="8752703"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80</m:t>
                      </m:r>
                    </m:oMath>
                  </m:oMathPara>
                </a14:m>
                <a:endParaRPr lang="en-US" sz="2500">
                  <a:latin typeface="Arial" panose="020B0604020202020204" pitchFamily="34" charset="0"/>
                  <a:cs typeface="Arial" panose="020B0604020202020204" pitchFamily="34" charset="0"/>
                </a:endParaRPr>
              </a:p>
            </p:txBody>
          </p:sp>
        </mc:Choice>
        <mc:Fallback xmlns="">
          <p:sp>
            <p:nvSpPr>
              <p:cNvPr id="59" name="TextBox 58">
                <a:extLst>
                  <a:ext uri="{FF2B5EF4-FFF2-40B4-BE49-F238E27FC236}">
                    <a16:creationId xmlns:a16="http://schemas.microsoft.com/office/drawing/2014/main" id="{CD5B8BC9-8CED-472F-A3FE-6D0C84E0F072}"/>
                  </a:ext>
                </a:extLst>
              </p:cNvPr>
              <p:cNvSpPr txBox="1">
                <a:spLocks noRot="1" noChangeAspect="1" noMove="1" noResize="1" noEditPoints="1" noAdjustHandles="1" noChangeArrowheads="1" noChangeShapeType="1" noTextEdit="1"/>
              </p:cNvSpPr>
              <p:nvPr/>
            </p:nvSpPr>
            <p:spPr>
              <a:xfrm>
                <a:off x="8752703" y="6153028"/>
                <a:ext cx="630193" cy="4770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7596E041-BF12-4197-9ACD-4C6AAB8DB876}"/>
                  </a:ext>
                </a:extLst>
              </p:cNvPr>
              <p:cNvSpPr txBox="1"/>
              <p:nvPr/>
            </p:nvSpPr>
            <p:spPr>
              <a:xfrm>
                <a:off x="10734457"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160</m:t>
                      </m:r>
                    </m:oMath>
                  </m:oMathPara>
                </a14:m>
                <a:endParaRPr lang="en-US" sz="2500">
                  <a:latin typeface="Arial" panose="020B0604020202020204" pitchFamily="34" charset="0"/>
                  <a:cs typeface="Arial" panose="020B0604020202020204" pitchFamily="34" charset="0"/>
                </a:endParaRPr>
              </a:p>
            </p:txBody>
          </p:sp>
        </mc:Choice>
        <mc:Fallback xmlns="">
          <p:sp>
            <p:nvSpPr>
              <p:cNvPr id="60" name="TextBox 59">
                <a:extLst>
                  <a:ext uri="{FF2B5EF4-FFF2-40B4-BE49-F238E27FC236}">
                    <a16:creationId xmlns:a16="http://schemas.microsoft.com/office/drawing/2014/main" id="{7596E041-BF12-4197-9ACD-4C6AAB8DB876}"/>
                  </a:ext>
                </a:extLst>
              </p:cNvPr>
              <p:cNvSpPr txBox="1">
                <a:spLocks noRot="1" noChangeAspect="1" noMove="1" noResize="1" noEditPoints="1" noAdjustHandles="1" noChangeArrowheads="1" noChangeShapeType="1" noTextEdit="1"/>
              </p:cNvSpPr>
              <p:nvPr/>
            </p:nvSpPr>
            <p:spPr>
              <a:xfrm>
                <a:off x="10734457" y="6153028"/>
                <a:ext cx="630193" cy="477054"/>
              </a:xfrm>
              <a:prstGeom prst="rect">
                <a:avLst/>
              </a:prstGeom>
              <a:blipFill>
                <a:blip r:embed="rId8"/>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97967F98-F442-4CB7-BD57-677E899DFA5E}"/>
              </a:ext>
            </a:extLst>
          </p:cNvPr>
          <p:cNvCxnSpPr>
            <a:cxnSpLocks/>
          </p:cNvCxnSpPr>
          <p:nvPr/>
        </p:nvCxnSpPr>
        <p:spPr>
          <a:xfrm flipH="1">
            <a:off x="7708282" y="3687051"/>
            <a:ext cx="728179" cy="918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FDF66E-F360-4B6A-841F-864F65A4C9E6}"/>
              </a:ext>
            </a:extLst>
          </p:cNvPr>
          <p:cNvSpPr txBox="1"/>
          <p:nvPr/>
        </p:nvSpPr>
        <p:spPr>
          <a:xfrm>
            <a:off x="8471187" y="5695146"/>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cxnSp>
        <p:nvCxnSpPr>
          <p:cNvPr id="63" name="Straight Connector 62">
            <a:extLst>
              <a:ext uri="{FF2B5EF4-FFF2-40B4-BE49-F238E27FC236}">
                <a16:creationId xmlns:a16="http://schemas.microsoft.com/office/drawing/2014/main" id="{2041446E-9896-4905-A24D-CBEB765070C4}"/>
              </a:ext>
            </a:extLst>
          </p:cNvPr>
          <p:cNvCxnSpPr>
            <a:cxnSpLocks/>
          </p:cNvCxnSpPr>
          <p:nvPr/>
        </p:nvCxnSpPr>
        <p:spPr>
          <a:xfrm>
            <a:off x="7606682" y="47244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077B1C7-3C08-42F9-B61A-D440E909E1A3}"/>
              </a:ext>
            </a:extLst>
          </p:cNvPr>
          <p:cNvCxnSpPr>
            <a:cxnSpLocks/>
          </p:cNvCxnSpPr>
          <p:nvPr/>
        </p:nvCxnSpPr>
        <p:spPr>
          <a:xfrm>
            <a:off x="7613032" y="3695518"/>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87A52F6-26F5-45CA-A4CE-2F5F019C83E0}"/>
              </a:ext>
            </a:extLst>
          </p:cNvPr>
          <p:cNvCxnSpPr>
            <a:cxnSpLocks/>
          </p:cNvCxnSpPr>
          <p:nvPr/>
        </p:nvCxnSpPr>
        <p:spPr>
          <a:xfrm flipV="1">
            <a:off x="8436461" y="6045504"/>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C95A0DE-0DEE-4652-A7AD-BDFD8B5446D3}"/>
              </a:ext>
            </a:extLst>
          </p:cNvPr>
          <p:cNvCxnSpPr>
            <a:cxnSpLocks/>
          </p:cNvCxnSpPr>
          <p:nvPr/>
        </p:nvCxnSpPr>
        <p:spPr>
          <a:xfrm flipV="1">
            <a:off x="9068973" y="6052249"/>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82FD389-5C5D-4D2C-86E9-AAAA208E8619}"/>
              </a:ext>
            </a:extLst>
          </p:cNvPr>
          <p:cNvCxnSpPr>
            <a:cxnSpLocks/>
          </p:cNvCxnSpPr>
          <p:nvPr/>
        </p:nvCxnSpPr>
        <p:spPr>
          <a:xfrm flipV="1">
            <a:off x="11049553" y="6075984"/>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68" name="TextBox 67">
            <a:extLst>
              <a:ext uri="{FF2B5EF4-FFF2-40B4-BE49-F238E27FC236}">
                <a16:creationId xmlns:a16="http://schemas.microsoft.com/office/drawing/2014/main" id="{7C34D2CD-6F21-401F-B119-6A9547469D41}"/>
              </a:ext>
            </a:extLst>
          </p:cNvPr>
          <p:cNvSpPr txBox="1"/>
          <p:nvPr/>
        </p:nvSpPr>
        <p:spPr>
          <a:xfrm>
            <a:off x="444202" y="3055280"/>
            <a:ext cx="6433832" cy="769441"/>
          </a:xfrm>
          <a:prstGeom prst="rect">
            <a:avLst/>
          </a:prstGeom>
          <a:noFill/>
        </p:spPr>
        <p:txBody>
          <a:bodyPr wrap="square">
            <a:spAutoFit/>
          </a:bodyPr>
          <a:lstStyle/>
          <a:p>
            <a:pPr marL="0" marR="0">
              <a:spcBef>
                <a:spcPts val="0"/>
              </a:spcBef>
            </a:pPr>
            <a:r>
              <a:rPr lang="en-US" sz="2200">
                <a:effectLst/>
                <a:latin typeface="Arial" panose="020B0604020202020204" pitchFamily="34" charset="0"/>
                <a:ea typeface="Times New Roman" panose="02020603050405020304" pitchFamily="18" charset="0"/>
                <a:cs typeface="Times New Roman" panose="02020603050405020304" pitchFamily="18" charset="0"/>
              </a:rPr>
              <a:t>Chọn chiều dương là chiều chuyển động của vật. </a:t>
            </a:r>
          </a:p>
          <a:p>
            <a:pPr marL="0" marR="0">
              <a:spcBef>
                <a:spcPts val="0"/>
              </a:spcBef>
            </a:pPr>
            <a:r>
              <a:rPr lang="en-US" sz="2200">
                <a:effectLst/>
                <a:latin typeface="Arial" panose="020B0604020202020204" pitchFamily="34" charset="0"/>
                <a:ea typeface="Times New Roman" panose="02020603050405020304" pitchFamily="18" charset="0"/>
                <a:cs typeface="Times New Roman" panose="02020603050405020304" pitchFamily="18" charset="0"/>
              </a:rPr>
              <a:t>Gia tốc và độ dịch chuyển của vật :</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9" name="Object 60">
                <a:extLst>
                  <a:ext uri="{FF2B5EF4-FFF2-40B4-BE49-F238E27FC236}">
                    <a16:creationId xmlns:a16="http://schemas.microsoft.com/office/drawing/2014/main" id="{EABFD659-C4D7-4E85-9359-44785E23E17E}"/>
                  </a:ext>
                </a:extLst>
              </p:cNvPr>
              <p:cNvSpPr txBox="1"/>
              <p:nvPr/>
            </p:nvSpPr>
            <p:spPr bwMode="auto">
              <a:xfrm>
                <a:off x="913111" y="3882878"/>
                <a:ext cx="5177983" cy="862800"/>
              </a:xfrm>
              <a:prstGeom prst="rect">
                <a:avLst/>
              </a:prstGeom>
              <a:noFill/>
              <a:ln>
                <a:noFill/>
              </a:ln>
              <a:effectLst/>
            </p:spPr>
            <p:txBody>
              <a:bodyPr>
                <a:noAutofit/>
              </a:bodyPr>
              <a:lstStyle/>
              <a:p>
                <a14:m>
                  <m:oMath xmlns:m="http://schemas.openxmlformats.org/officeDocument/2006/math">
                    <m:r>
                      <a:rPr lang="en-US" sz="2500" i="1" smtClean="0">
                        <a:solidFill>
                          <a:srgbClr val="000000"/>
                        </a:solidFill>
                        <a:latin typeface="Cambria Math" panose="02040503050406030204" pitchFamily="18" charset="0"/>
                      </a:rPr>
                      <m:t>𝑎</m:t>
                    </m:r>
                    <m:r>
                      <a:rPr lang="en-US" sz="2500" b="0" i="1" baseline="-25000" smtClean="0">
                        <a:solidFill>
                          <a:srgbClr val="000000"/>
                        </a:solidFill>
                        <a:latin typeface="Cambria Math" panose="02040503050406030204" pitchFamily="18" charset="0"/>
                      </a:rPr>
                      <m:t>1</m:t>
                    </m:r>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0</m:t>
                            </m:r>
                          </m:sub>
                        </m:sSub>
                      </m:num>
                      <m:den>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0</m:t>
                            </m:r>
                          </m:sub>
                        </m:sSub>
                      </m:den>
                    </m:f>
                  </m:oMath>
                </a14:m>
                <a:r>
                  <a:rPr lang="en-US" sz="2500">
                    <a:solidFill>
                      <a:srgbClr val="000000"/>
                    </a:solidFill>
                    <a:latin typeface="Arial" panose="020B0604020202020204" pitchFamily="34" charset="0"/>
                    <a:cs typeface="Arial" panose="020B0604020202020204" pitchFamily="34" charset="0"/>
                  </a:rPr>
                  <a:t> </a:t>
                </a:r>
                <a14:m>
                  <m:oMath xmlns:m="http://schemas.openxmlformats.org/officeDocument/2006/math">
                    <m:r>
                      <a:rPr lang="en-US" sz="2500" i="1">
                        <a:solidFill>
                          <a:srgbClr val="000000"/>
                        </a:solidFill>
                        <a:latin typeface="Cambria Math" panose="02040503050406030204" pitchFamily="18" charset="0"/>
                      </a:rPr>
                      <m:t>=</m:t>
                    </m:r>
                    <m:f>
                      <m:fPr>
                        <m:ctrlPr>
                          <a:rPr lang="en-US" sz="2500" i="1">
                            <a:solidFill>
                              <a:srgbClr val="000000"/>
                            </a:solidFill>
                            <a:latin typeface="Cambria Math" panose="02040503050406030204" pitchFamily="18" charset="0"/>
                          </a:rPr>
                        </m:ctrlPr>
                      </m:fPr>
                      <m:num>
                        <m:r>
                          <a:rPr lang="en-US" sz="2500" b="0" i="1" smtClean="0">
                            <a:solidFill>
                              <a:srgbClr val="000000"/>
                            </a:solidFill>
                            <a:latin typeface="Cambria Math" panose="02040503050406030204" pitchFamily="18" charset="0"/>
                          </a:rPr>
                          <m:t>120</m:t>
                        </m:r>
                        <m:r>
                          <a:rPr lang="en-US" sz="2500" i="1">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40</m:t>
                        </m:r>
                      </m:num>
                      <m:den>
                        <m:r>
                          <a:rPr lang="en-US" sz="2500" b="0" i="1" smtClean="0">
                            <a:solidFill>
                              <a:srgbClr val="000000"/>
                            </a:solidFill>
                            <a:latin typeface="Cambria Math" panose="02040503050406030204" pitchFamily="18" charset="0"/>
                          </a:rPr>
                          <m:t>40</m:t>
                        </m:r>
                      </m:den>
                    </m:f>
                    <m:r>
                      <a:rPr lang="en-US" sz="2500" b="0" i="1" smtClean="0">
                        <a:solidFill>
                          <a:srgbClr val="000000"/>
                        </a:solidFill>
                        <a:latin typeface="Cambria Math" panose="02040503050406030204" pitchFamily="18" charset="0"/>
                      </a:rPr>
                      <m:t>=2 </m:t>
                    </m:r>
                    <m:r>
                      <a:rPr lang="en-US" sz="2500" b="0" i="1" smtClean="0">
                        <a:solidFill>
                          <a:srgbClr val="000000"/>
                        </a:solidFill>
                        <a:latin typeface="Cambria Math" panose="02040503050406030204" pitchFamily="18" charset="0"/>
                      </a:rPr>
                      <m:t>𝑐𝑚</m:t>
                    </m:r>
                    <m:r>
                      <a:rPr lang="en-US" sz="2500" b="0" i="1" smtClean="0">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𝑠</m:t>
                    </m:r>
                    <m:r>
                      <a:rPr lang="en-US" sz="2500" b="0" i="1" baseline="30000" smtClean="0">
                        <a:solidFill>
                          <a:srgbClr val="000000"/>
                        </a:solidFill>
                        <a:latin typeface="Cambria Math" panose="02040503050406030204" pitchFamily="18" charset="0"/>
                      </a:rPr>
                      <m:t>2</m:t>
                    </m:r>
                  </m:oMath>
                </a14:m>
                <a:endParaRPr lang="en-US" sz="2500" baseline="30000">
                  <a:latin typeface="Arial" panose="020B0604020202020204" pitchFamily="34" charset="0"/>
                  <a:cs typeface="Arial" panose="020B0604020202020204" pitchFamily="34" charset="0"/>
                </a:endParaRPr>
              </a:p>
            </p:txBody>
          </p:sp>
        </mc:Choice>
        <mc:Fallback xmlns="">
          <p:sp>
            <p:nvSpPr>
              <p:cNvPr id="69" name="Object 60">
                <a:extLst>
                  <a:ext uri="{FF2B5EF4-FFF2-40B4-BE49-F238E27FC236}">
                    <a16:creationId xmlns:a16="http://schemas.microsoft.com/office/drawing/2014/main" id="{EABFD659-C4D7-4E85-9359-44785E23E17E}"/>
                  </a:ext>
                </a:extLst>
              </p:cNvPr>
              <p:cNvSpPr txBox="1">
                <a:spLocks noRot="1" noChangeAspect="1" noMove="1" noResize="1" noEditPoints="1" noAdjustHandles="1" noChangeArrowheads="1" noChangeShapeType="1" noTextEdit="1"/>
              </p:cNvSpPr>
              <p:nvPr/>
            </p:nvSpPr>
            <p:spPr bwMode="auto">
              <a:xfrm>
                <a:off x="913111" y="3882878"/>
                <a:ext cx="5177983" cy="862800"/>
              </a:xfrm>
              <a:prstGeom prst="rect">
                <a:avLst/>
              </a:prstGeom>
              <a:blipFill>
                <a:blip r:embed="rId9"/>
                <a:stretch>
                  <a:fillRect/>
                </a:stretch>
              </a:blipFill>
              <a:ln>
                <a:noFill/>
              </a:ln>
              <a:effec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TextBox 69">
                <a:extLst>
                  <a:ext uri="{FF2B5EF4-FFF2-40B4-BE49-F238E27FC236}">
                    <a16:creationId xmlns:a16="http://schemas.microsoft.com/office/drawing/2014/main" id="{A0E49230-890C-4316-BC0C-E337AF391619}"/>
                  </a:ext>
                </a:extLst>
              </p:cNvPr>
              <p:cNvSpPr txBox="1"/>
              <p:nvPr/>
            </p:nvSpPr>
            <p:spPr>
              <a:xfrm>
                <a:off x="590766" y="5857607"/>
                <a:ext cx="5254873" cy="791692"/>
              </a:xfrm>
              <a:prstGeom prst="rect">
                <a:avLst/>
              </a:prstGeom>
              <a:noFill/>
            </p:spPr>
            <p:txBody>
              <a:bodyPr wrap="square">
                <a:spAutoFit/>
              </a:bodyPr>
              <a:lstStyle/>
              <a:p>
                <a:pPr marL="0" marR="0"/>
                <a:r>
                  <a:rPr lang="en-US" sz="2200">
                    <a:effectLst/>
                    <a:latin typeface="Arial" panose="020B0604020202020204" pitchFamily="34" charset="0"/>
                    <a:ea typeface="Times New Roman" panose="02020603050405020304" pitchFamily="18" charset="0"/>
                    <a:cs typeface="Times New Roman" panose="02020603050405020304" pitchFamily="18" charset="0"/>
                  </a:rPr>
                  <a:t>b) Tương tự câu a, ta có:</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a:p>
                <a14:m>
                  <m:oMath xmlns:m="http://schemas.openxmlformats.org/officeDocument/2006/math">
                    <m:r>
                      <a:rPr lang="en-US" sz="2400" i="1">
                        <a:solidFill>
                          <a:srgbClr val="000000"/>
                        </a:solidFill>
                        <a:latin typeface="Cambria Math" panose="02040503050406030204" pitchFamily="18" charset="0"/>
                      </a:rPr>
                      <m:t>𝑎</m:t>
                    </m:r>
                    <m:r>
                      <a:rPr lang="en-US" sz="2400" b="0" i="1" baseline="-25000" smtClean="0">
                        <a:solidFill>
                          <a:srgbClr val="000000"/>
                        </a:solidFill>
                        <a:latin typeface="Cambria Math" panose="02040503050406030204" pitchFamily="18" charset="0"/>
                      </a:rPr>
                      <m:t>2</m:t>
                    </m:r>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 -1,5 </a:t>
                </a:r>
                <a14:m>
                  <m:oMath xmlns:m="http://schemas.openxmlformats.org/officeDocument/2006/math">
                    <m:r>
                      <a:rPr lang="en-US" sz="2400" b="0" i="1" smtClean="0">
                        <a:solidFill>
                          <a:srgbClr val="000000"/>
                        </a:solidFill>
                        <a:latin typeface="Cambria Math" panose="02040503050406030204" pitchFamily="18" charset="0"/>
                      </a:rPr>
                      <m:t>𝑐𝑚</m:t>
                    </m:r>
                    <m:r>
                      <a:rPr lang="en-US" sz="2400" b="0" i="1" smtClean="0">
                        <a:solidFill>
                          <a:srgbClr val="000000"/>
                        </a:solidFill>
                        <a:latin typeface="Cambria Math" panose="02040503050406030204" pitchFamily="18" charset="0"/>
                      </a:rPr>
                      <m:t>/</m:t>
                    </m:r>
                    <m:r>
                      <a:rPr lang="en-US" sz="2400" b="0" i="1" smtClean="0">
                        <a:solidFill>
                          <a:srgbClr val="000000"/>
                        </a:solidFill>
                        <a:latin typeface="Cambria Math" panose="02040503050406030204" pitchFamily="18" charset="0"/>
                      </a:rPr>
                      <m:t>𝑠</m:t>
                    </m:r>
                    <m:r>
                      <a:rPr lang="en-US" sz="2400" b="0" i="1" baseline="30000" smtClean="0">
                        <a:solidFill>
                          <a:srgbClr val="000000"/>
                        </a:solidFill>
                        <a:latin typeface="Cambria Math" panose="02040503050406030204" pitchFamily="18" charset="0"/>
                      </a:rPr>
                      <m:t>2 </m:t>
                    </m:r>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và </a:t>
                </a:r>
                <a14:m>
                  <m:oMath xmlns:m="http://schemas.openxmlformats.org/officeDocument/2006/math">
                    <m:r>
                      <a:rPr lang="en-US" sz="2000" i="1">
                        <a:solidFill>
                          <a:srgbClr val="000000"/>
                        </a:solidFill>
                        <a:latin typeface="Cambria Math" panose="02040503050406030204" pitchFamily="18" charset="0"/>
                      </a:rPr>
                      <m:t>𝑑</m:t>
                    </m:r>
                    <m:r>
                      <a:rPr lang="en-US" sz="2000" b="0" i="1" baseline="-25000" smtClean="0">
                        <a:solidFill>
                          <a:srgbClr val="000000"/>
                        </a:solidFill>
                        <a:latin typeface="Cambria Math" panose="02040503050406030204" pitchFamily="18" charset="0"/>
                      </a:rPr>
                      <m:t>2</m:t>
                    </m:r>
                  </m:oMath>
                </a14:m>
                <a:r>
                  <a:rPr lang="en-US" sz="2200">
                    <a:effectLst/>
                    <a:latin typeface="Arial" panose="020B0604020202020204" pitchFamily="34" charset="0"/>
                    <a:ea typeface="Times New Roman" panose="02020603050405020304" pitchFamily="18" charset="0"/>
                    <a:cs typeface="Times New Roman" panose="02020603050405020304" pitchFamily="18" charset="0"/>
                  </a:rPr>
                  <a:t> = 4800 cm.</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mc:Choice>
        <mc:Fallback xmlns="">
          <p:sp>
            <p:nvSpPr>
              <p:cNvPr id="70" name="TextBox 69">
                <a:extLst>
                  <a:ext uri="{FF2B5EF4-FFF2-40B4-BE49-F238E27FC236}">
                    <a16:creationId xmlns:a16="http://schemas.microsoft.com/office/drawing/2014/main" id="{A0E49230-890C-4316-BC0C-E337AF391619}"/>
                  </a:ext>
                </a:extLst>
              </p:cNvPr>
              <p:cNvSpPr txBox="1">
                <a:spLocks noRot="1" noChangeAspect="1" noMove="1" noResize="1" noEditPoints="1" noAdjustHandles="1" noChangeArrowheads="1" noChangeShapeType="1" noTextEdit="1"/>
              </p:cNvSpPr>
              <p:nvPr/>
            </p:nvSpPr>
            <p:spPr>
              <a:xfrm>
                <a:off x="590766" y="5857607"/>
                <a:ext cx="5254873" cy="791692"/>
              </a:xfrm>
              <a:prstGeom prst="rect">
                <a:avLst/>
              </a:prstGeom>
              <a:blipFill>
                <a:blip r:embed="rId10"/>
                <a:stretch>
                  <a:fillRect l="-1508" t="-6154" b="-1384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1" name="Object 60">
                <a:extLst>
                  <a:ext uri="{FF2B5EF4-FFF2-40B4-BE49-F238E27FC236}">
                    <a16:creationId xmlns:a16="http://schemas.microsoft.com/office/drawing/2014/main" id="{7FD00852-8BD1-477E-8BD7-CF932BEC3369}"/>
                  </a:ext>
                </a:extLst>
              </p:cNvPr>
              <p:cNvSpPr txBox="1"/>
              <p:nvPr/>
            </p:nvSpPr>
            <p:spPr bwMode="auto">
              <a:xfrm>
                <a:off x="871765" y="4451850"/>
                <a:ext cx="6661648" cy="1451173"/>
              </a:xfrm>
              <a:prstGeom prst="rect">
                <a:avLst/>
              </a:prstGeom>
              <a:noFill/>
              <a:ln>
                <a:noFill/>
              </a:ln>
              <a:effectLst/>
            </p:spPr>
            <p:txBody>
              <a:bodyPr>
                <a:noAutofit/>
              </a:bodyPr>
              <a:lstStyle/>
              <a:p>
                <a14:m>
                  <m:oMath xmlns:m="http://schemas.openxmlformats.org/officeDocument/2006/math">
                    <m:r>
                      <a:rPr lang="en-US" sz="2300" b="0" i="1" smtClean="0">
                        <a:solidFill>
                          <a:srgbClr val="000000"/>
                        </a:solidFill>
                        <a:latin typeface="Cambria Math" panose="02040503050406030204" pitchFamily="18" charset="0"/>
                      </a:rPr>
                      <m:t>𝑑</m:t>
                    </m:r>
                    <m:r>
                      <a:rPr lang="en-US" sz="2300" b="0" i="1" baseline="-25000" smtClean="0">
                        <a:solidFill>
                          <a:srgbClr val="000000"/>
                        </a:solidFill>
                        <a:latin typeface="Cambria Math" panose="02040503050406030204" pitchFamily="18" charset="0"/>
                      </a:rPr>
                      <m:t>1</m:t>
                    </m:r>
                    <m:r>
                      <a:rPr lang="en-US" sz="2300" i="1">
                        <a:solidFill>
                          <a:srgbClr val="000000"/>
                        </a:solidFill>
                        <a:latin typeface="Cambria Math" panose="02040503050406030204" pitchFamily="18" charset="0"/>
                      </a:rPr>
                      <m:t>=</m:t>
                    </m:r>
                    <m:f>
                      <m:fPr>
                        <m:ctrlPr>
                          <a:rPr lang="en-US" sz="2300" i="1">
                            <a:solidFill>
                              <a:srgbClr val="000000"/>
                            </a:solidFill>
                            <a:latin typeface="Cambria Math" panose="02040503050406030204" pitchFamily="18" charset="0"/>
                          </a:rPr>
                        </m:ctrlPr>
                      </m:fPr>
                      <m:num>
                        <m:r>
                          <a:rPr lang="en-US" sz="2300" i="1" smtClean="0">
                            <a:solidFill>
                              <a:srgbClr val="000000"/>
                            </a:solidFill>
                            <a:latin typeface="Cambria Math" panose="02040503050406030204" pitchFamily="18" charset="0"/>
                          </a:rPr>
                          <m:t>1</m:t>
                        </m:r>
                      </m:num>
                      <m:den>
                        <m:r>
                          <a:rPr lang="en-US" sz="2300" i="1" smtClean="0">
                            <a:solidFill>
                              <a:srgbClr val="000000"/>
                            </a:solidFill>
                            <a:latin typeface="Cambria Math" panose="02040503050406030204" pitchFamily="18" charset="0"/>
                          </a:rPr>
                          <m:t>2</m:t>
                        </m:r>
                      </m:den>
                    </m:f>
                  </m:oMath>
                </a14:m>
                <a:r>
                  <a:rPr lang="en-US" sz="2300">
                    <a:solidFill>
                      <a:srgbClr val="000000"/>
                    </a:solidFill>
                    <a:latin typeface="Arial" panose="020B0604020202020204" pitchFamily="34" charset="0"/>
                    <a:cs typeface="Arial" panose="020B0604020202020204" pitchFamily="34" charset="0"/>
                  </a:rPr>
                  <a:t> (OA+BC).OC </a:t>
                </a:r>
              </a:p>
              <a:p>
                <a:r>
                  <a:rPr lang="en-US" sz="2300">
                    <a:solidFill>
                      <a:srgbClr val="000000"/>
                    </a:solidFill>
                    <a:latin typeface="Arial" panose="020B0604020202020204" pitchFamily="34" charset="0"/>
                    <a:cs typeface="Arial" panose="020B0604020202020204" pitchFamily="34" charset="0"/>
                  </a:rPr>
                  <a:t>     = </a:t>
                </a:r>
                <a14:m>
                  <m:oMath xmlns:m="http://schemas.openxmlformats.org/officeDocument/2006/math">
                    <m:f>
                      <m:fPr>
                        <m:ctrlPr>
                          <a:rPr lang="en-US" sz="2300" i="1">
                            <a:solidFill>
                              <a:srgbClr val="000000"/>
                            </a:solidFill>
                            <a:latin typeface="Cambria Math" panose="02040503050406030204" pitchFamily="18" charset="0"/>
                          </a:rPr>
                        </m:ctrlPr>
                      </m:fPr>
                      <m:num>
                        <m:r>
                          <a:rPr lang="en-US" sz="2300" i="1">
                            <a:solidFill>
                              <a:srgbClr val="000000"/>
                            </a:solidFill>
                            <a:latin typeface="Cambria Math" panose="02040503050406030204" pitchFamily="18" charset="0"/>
                          </a:rPr>
                          <m:t>1</m:t>
                        </m:r>
                      </m:num>
                      <m:den>
                        <m:r>
                          <a:rPr lang="en-US" sz="2300" i="1">
                            <a:solidFill>
                              <a:srgbClr val="000000"/>
                            </a:solidFill>
                            <a:latin typeface="Cambria Math" panose="02040503050406030204" pitchFamily="18" charset="0"/>
                          </a:rPr>
                          <m:t>2</m:t>
                        </m:r>
                      </m:den>
                    </m:f>
                  </m:oMath>
                </a14:m>
                <a:r>
                  <a:rPr lang="en-US" sz="2300">
                    <a:solidFill>
                      <a:srgbClr val="000000"/>
                    </a:solidFill>
                    <a:latin typeface="Arial" panose="020B0604020202020204" pitchFamily="34" charset="0"/>
                    <a:cs typeface="Arial" panose="020B0604020202020204" pitchFamily="34" charset="0"/>
                  </a:rPr>
                  <a:t> (160cm/s.40s</a:t>
                </a:r>
              </a:p>
              <a:p>
                <a:r>
                  <a:rPr lang="en-US" sz="2300">
                    <a:solidFill>
                      <a:srgbClr val="000000"/>
                    </a:solidFill>
                    <a:latin typeface="Arial" panose="020B0604020202020204" pitchFamily="34" charset="0"/>
                    <a:cs typeface="Arial" panose="020B0604020202020204" pitchFamily="34" charset="0"/>
                  </a:rPr>
                  <a:t>     = 3200 cm</a:t>
                </a:r>
                <a:endParaRPr lang="en-US" sz="2300" baseline="30000">
                  <a:latin typeface="Arial" panose="020B0604020202020204" pitchFamily="34" charset="0"/>
                  <a:cs typeface="Arial" panose="020B0604020202020204" pitchFamily="34" charset="0"/>
                </a:endParaRPr>
              </a:p>
            </p:txBody>
          </p:sp>
        </mc:Choice>
        <mc:Fallback xmlns="">
          <p:sp>
            <p:nvSpPr>
              <p:cNvPr id="71" name="Object 60">
                <a:extLst>
                  <a:ext uri="{FF2B5EF4-FFF2-40B4-BE49-F238E27FC236}">
                    <a16:creationId xmlns:a16="http://schemas.microsoft.com/office/drawing/2014/main" id="{7FD00852-8BD1-477E-8BD7-CF932BEC3369}"/>
                  </a:ext>
                </a:extLst>
              </p:cNvPr>
              <p:cNvSpPr txBox="1">
                <a:spLocks noRot="1" noChangeAspect="1" noMove="1" noResize="1" noEditPoints="1" noAdjustHandles="1" noChangeArrowheads="1" noChangeShapeType="1" noTextEdit="1"/>
              </p:cNvSpPr>
              <p:nvPr/>
            </p:nvSpPr>
            <p:spPr bwMode="auto">
              <a:xfrm>
                <a:off x="871765" y="4451850"/>
                <a:ext cx="6661648" cy="1451173"/>
              </a:xfrm>
              <a:prstGeom prst="rect">
                <a:avLst/>
              </a:prstGeom>
              <a:blipFill>
                <a:blip r:embed="rId11"/>
                <a:stretch>
                  <a:fillRect b="-7983"/>
                </a:stretch>
              </a:blipFill>
              <a:ln>
                <a:noFill/>
              </a:ln>
              <a:effectLst/>
            </p:spPr>
            <p:txBody>
              <a:bodyPr/>
              <a:lstStyle/>
              <a:p>
                <a:r>
                  <a:rPr lang="en-US">
                    <a:noFill/>
                  </a:rPr>
                  <a:t> </a:t>
                </a:r>
              </a:p>
            </p:txBody>
          </p:sp>
        </mc:Fallback>
      </mc:AlternateContent>
      <p:pic>
        <p:nvPicPr>
          <p:cNvPr id="72" name="Picture 5" descr="empty-blue-rectangle">
            <a:extLst>
              <a:ext uri="{FF2B5EF4-FFF2-40B4-BE49-F238E27FC236}">
                <a16:creationId xmlns:a16="http://schemas.microsoft.com/office/drawing/2014/main" id="{0944E026-A2B7-4DCF-9ED5-C76CE1E6A09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83896" y="1119756"/>
            <a:ext cx="11855703" cy="1617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 name="Text Box 29">
            <a:extLst>
              <a:ext uri="{FF2B5EF4-FFF2-40B4-BE49-F238E27FC236}">
                <a16:creationId xmlns:a16="http://schemas.microsoft.com/office/drawing/2014/main" id="{378E4E5B-17EF-4CB3-8664-E306BBAF096F}"/>
              </a:ext>
            </a:extLst>
          </p:cNvPr>
          <p:cNvSpPr txBox="1">
            <a:spLocks noChangeArrowheads="1"/>
          </p:cNvSpPr>
          <p:nvPr/>
        </p:nvSpPr>
        <p:spPr bwMode="auto">
          <a:xfrm>
            <a:off x="795187" y="1132872"/>
            <a:ext cx="10384693" cy="1569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just"/>
            <a:r>
              <a:rPr lang="en-US" sz="2400">
                <a:effectLst/>
                <a:latin typeface="Arial" panose="020B0604020202020204" pitchFamily="34" charset="0"/>
                <a:ea typeface="Times New Roman" panose="02020603050405020304" pitchFamily="18" charset="0"/>
              </a:rPr>
              <a:t>Ví dụ: Dựa vào đồ thị (v - t) của vật chuyển động trong hình, hãy xác định gia tốc và độ dịch chuyển của vật trong các giai đoạn:</a:t>
            </a:r>
          </a:p>
          <a:p>
            <a:pPr marL="342900" indent="-342900" algn="just">
              <a:buAutoNum type="alphaLcParenR"/>
            </a:pPr>
            <a:r>
              <a:rPr lang="en-US" sz="2400">
                <a:effectLst/>
                <a:latin typeface="Arial" panose="020B0604020202020204" pitchFamily="34" charset="0"/>
                <a:ea typeface="Times New Roman" panose="02020603050405020304" pitchFamily="18" charset="0"/>
                <a:cs typeface="Times New Roman" panose="02020603050405020304" pitchFamily="18" charset="0"/>
              </a:rPr>
              <a:t>Từ 0 s đến 40 s.</a:t>
            </a:r>
          </a:p>
          <a:p>
            <a:pPr marL="342900" indent="-342900" algn="just">
              <a:buAutoNum type="alphaLcParenR"/>
            </a:pPr>
            <a:r>
              <a:rPr lang="en-US" sz="2400">
                <a:effectLst/>
                <a:latin typeface="Arial" panose="020B0604020202020204" pitchFamily="34" charset="0"/>
                <a:ea typeface="Times New Roman" panose="02020603050405020304" pitchFamily="18" charset="0"/>
                <a:cs typeface="Times New Roman" panose="02020603050405020304" pitchFamily="18" charset="0"/>
              </a:rPr>
              <a:t> Từ 80 s đến 160 s.</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1123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70" grpId="0"/>
      <p:bldP spid="7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6">
            <a:extLst>
              <a:ext uri="{FF2B5EF4-FFF2-40B4-BE49-F238E27FC236}">
                <a16:creationId xmlns:a16="http://schemas.microsoft.com/office/drawing/2014/main" id="{9972A971-6386-4637-8A76-5F1F8C87A23F}"/>
              </a:ext>
            </a:extLst>
          </p:cNvPr>
          <p:cNvGrpSpPr/>
          <p:nvPr/>
        </p:nvGrpSpPr>
        <p:grpSpPr>
          <a:xfrm>
            <a:off x="4800600" y="89712"/>
            <a:ext cx="2590800" cy="531988"/>
            <a:chOff x="2193" y="0"/>
            <a:chExt cx="2245706" cy="1239104"/>
          </a:xfrm>
          <a:solidFill>
            <a:srgbClr val="002060"/>
          </a:solidFill>
          <a:scene3d>
            <a:camera prst="orthographicFront"/>
            <a:lightRig rig="threePt" dir="t">
              <a:rot lat="0" lon="0" rev="7500000"/>
            </a:lightRig>
          </a:scene3d>
        </p:grpSpPr>
        <p:sp>
          <p:nvSpPr>
            <p:cNvPr id="7" name="Rounded Rectangle 57">
              <a:extLst>
                <a:ext uri="{FF2B5EF4-FFF2-40B4-BE49-F238E27FC236}">
                  <a16:creationId xmlns:a16="http://schemas.microsoft.com/office/drawing/2014/main" id="{D4977658-A03D-4667-83C4-61859818802B}"/>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8" name="Rounded Rectangle 4">
              <a:extLst>
                <a:ext uri="{FF2B5EF4-FFF2-40B4-BE49-F238E27FC236}">
                  <a16:creationId xmlns:a16="http://schemas.microsoft.com/office/drawing/2014/main" id="{E9688866-0170-4CCF-8EA2-CCEEF76AA647}"/>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Khởi động</a:t>
              </a:r>
            </a:p>
          </p:txBody>
        </p:sp>
      </p:grpSp>
      <p:sp>
        <p:nvSpPr>
          <p:cNvPr id="22" name="Text Box 29">
            <a:extLst>
              <a:ext uri="{FF2B5EF4-FFF2-40B4-BE49-F238E27FC236}">
                <a16:creationId xmlns:a16="http://schemas.microsoft.com/office/drawing/2014/main" id="{E88133D2-968C-4155-AD04-FB3DD178652B}"/>
              </a:ext>
            </a:extLst>
          </p:cNvPr>
          <p:cNvSpPr txBox="1">
            <a:spLocks noChangeArrowheads="1"/>
          </p:cNvSpPr>
          <p:nvPr/>
        </p:nvSpPr>
        <p:spPr bwMode="auto">
          <a:xfrm>
            <a:off x="931304" y="760031"/>
            <a:ext cx="10422495"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just">
              <a:spcBef>
                <a:spcPts val="0"/>
              </a:spcBef>
            </a:pPr>
            <a:r>
              <a:rPr lang="en-US" sz="2200" i="1">
                <a:effectLst/>
                <a:latin typeface="Arial" panose="020B0604020202020204" pitchFamily="34" charset="0"/>
                <a:ea typeface="Times New Roman" panose="02020603050405020304" pitchFamily="18" charset="0"/>
                <a:cs typeface="Arial" panose="020B0604020202020204" pitchFamily="34" charset="0"/>
              </a:rPr>
              <a:t>Trong giải đua xe F1, các tay đua bắt buộc phải vào trạm dừng thay lốp mới và nạp thêm nhiên liệu. Trong khoảng thời gian từ khi xe vào trạm dừng đến khi xe tăng tốc trở lại đường đua, ta thấy vận tốc của xe đã có sự thay đổi rõ rệt.</a:t>
            </a:r>
          </a:p>
          <a:p>
            <a:pPr marL="0" marR="0" algn="ctr">
              <a:spcBef>
                <a:spcPts val="0"/>
              </a:spcBef>
            </a:pPr>
            <a:r>
              <a:rPr lang="en-US" sz="2200">
                <a:effectLst/>
                <a:latin typeface="Arial" panose="020B0604020202020204" pitchFamily="34" charset="0"/>
                <a:ea typeface="Times New Roman" panose="02020603050405020304" pitchFamily="18" charset="0"/>
                <a:cs typeface="Arial" panose="020B0604020202020204" pitchFamily="34" charset="0"/>
              </a:rPr>
              <a:t> </a:t>
            </a:r>
            <a:endParaRPr lang="en-US" sz="2200">
              <a:effectLst/>
              <a:latin typeface="Arial" panose="020B0604020202020204" pitchFamily="34" charset="0"/>
              <a:ea typeface="游明朝" panose="02020400000000000000" pitchFamily="18" charset="-128"/>
              <a:cs typeface="Arial" panose="020B0604020202020204" pitchFamily="34" charset="0"/>
            </a:endParaRPr>
          </a:p>
        </p:txBody>
      </p:sp>
      <p:sp>
        <p:nvSpPr>
          <p:cNvPr id="13" name="TextBox 12">
            <a:extLst>
              <a:ext uri="{FF2B5EF4-FFF2-40B4-BE49-F238E27FC236}">
                <a16:creationId xmlns:a16="http://schemas.microsoft.com/office/drawing/2014/main" id="{16A2F1E2-9404-4F32-BDD1-BB48F2A317D2}"/>
              </a:ext>
            </a:extLst>
          </p:cNvPr>
          <p:cNvSpPr txBox="1"/>
          <p:nvPr/>
        </p:nvSpPr>
        <p:spPr>
          <a:xfrm>
            <a:off x="2133600" y="5937864"/>
            <a:ext cx="8534400" cy="477054"/>
          </a:xfrm>
          <a:prstGeom prst="rect">
            <a:avLst/>
          </a:prstGeom>
          <a:noFill/>
        </p:spPr>
        <p:txBody>
          <a:bodyPr wrap="square">
            <a:spAutoFit/>
          </a:bodyPr>
          <a:lstStyle/>
          <a:p>
            <a:r>
              <a:rPr lang="en-US" sz="2500">
                <a:solidFill>
                  <a:srgbClr val="7030A0"/>
                </a:solidFill>
                <a:effectLst/>
                <a:latin typeface="Arial" panose="020B0604020202020204" pitchFamily="34" charset="0"/>
                <a:ea typeface="Times New Roman" panose="02020603050405020304" pitchFamily="18" charset="0"/>
                <a:cs typeface="Arial" panose="020B0604020202020204" pitchFamily="34" charset="0"/>
              </a:rPr>
              <a:t>Đại lượng nào đặc trưng cho sự thay đổi vận tốc của xe?</a:t>
            </a:r>
            <a:endParaRPr lang="en-US" sz="2500">
              <a:solidFill>
                <a:srgbClr val="7030A0"/>
              </a:solidFill>
            </a:endParaRPr>
          </a:p>
        </p:txBody>
      </p:sp>
      <p:sp>
        <p:nvSpPr>
          <p:cNvPr id="14" name="Rectangle: Rounded Corners 13">
            <a:extLst>
              <a:ext uri="{FF2B5EF4-FFF2-40B4-BE49-F238E27FC236}">
                <a16:creationId xmlns:a16="http://schemas.microsoft.com/office/drawing/2014/main" id="{3BCD5DC1-265B-8DD1-7539-A716734B9925}"/>
              </a:ext>
            </a:extLst>
          </p:cNvPr>
          <p:cNvSpPr/>
          <p:nvPr/>
        </p:nvSpPr>
        <p:spPr>
          <a:xfrm>
            <a:off x="625702" y="741349"/>
            <a:ext cx="10906448" cy="1163651"/>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6" name="Picture 15" descr="Logo&#10;&#10;Description automatically generated with low confidence">
            <a:extLst>
              <a:ext uri="{FF2B5EF4-FFF2-40B4-BE49-F238E27FC236}">
                <a16:creationId xmlns:a16="http://schemas.microsoft.com/office/drawing/2014/main" id="{C47ABACD-3420-223F-2ADD-CAB3FE4DEC11}"/>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559" b="93824" l="10000" r="90000">
                        <a14:foregroundMark x1="43889" y1="11912" x2="43889" y2="11912"/>
                        <a14:foregroundMark x1="28333" y1="16912" x2="34778" y2="10735"/>
                        <a14:foregroundMark x1="34778" y1="10735" x2="53667" y2="7059"/>
                        <a14:foregroundMark x1="53667" y1="7059" x2="63222" y2="9559"/>
                        <a14:foregroundMark x1="63222" y1="9559" x2="72222" y2="17500"/>
                        <a14:foregroundMark x1="26778" y1="81176" x2="34333" y2="89853"/>
                        <a14:foregroundMark x1="34333" y1="89853" x2="43556" y2="93824"/>
                        <a14:foregroundMark x1="43556" y1="93824" x2="61778" y2="89706"/>
                        <a14:foregroundMark x1="61778" y1="89706" x2="68778" y2="86618"/>
                        <a14:foregroundMark x1="68778" y1="86618" x2="74222" y2="81765"/>
                        <a14:foregroundMark x1="74222" y1="81765" x2="75222" y2="76765"/>
                        <a14:backgroundMark x1="53000" y1="10588" x2="53000" y2="10588"/>
                      </a14:backgroundRemoval>
                    </a14:imgEffect>
                  </a14:imgLayer>
                </a14:imgProps>
              </a:ext>
              <a:ext uri="{28A0092B-C50C-407E-A947-70E740481C1C}">
                <a14:useLocalDpi xmlns:a14="http://schemas.microsoft.com/office/drawing/2010/main" val="0"/>
              </a:ext>
            </a:extLst>
          </a:blip>
          <a:stretch>
            <a:fillRect/>
          </a:stretch>
        </p:blipFill>
        <p:spPr>
          <a:xfrm>
            <a:off x="-11476" y="414750"/>
            <a:ext cx="1177798" cy="889892"/>
          </a:xfrm>
          <a:prstGeom prst="rect">
            <a:avLst/>
          </a:prstGeom>
        </p:spPr>
      </p:pic>
      <p:pic>
        <p:nvPicPr>
          <p:cNvPr id="17" name="Picture 16" descr="A picture containing floor, ground, red&#10;&#10;Description automatically generated">
            <a:extLst>
              <a:ext uri="{FF2B5EF4-FFF2-40B4-BE49-F238E27FC236}">
                <a16:creationId xmlns:a16="http://schemas.microsoft.com/office/drawing/2014/main" id="{271F9D21-1B79-9501-F9AF-89BDF5BBEB7D}"/>
              </a:ext>
            </a:extLst>
          </p:cNvPr>
          <p:cNvPicPr>
            <a:picLocks noChangeAspect="1"/>
          </p:cNvPicPr>
          <p:nvPr/>
        </p:nvPicPr>
        <p:blipFill rotWithShape="1">
          <a:blip r:embed="rId4">
            <a:extLst>
              <a:ext uri="{28A0092B-C50C-407E-A947-70E740481C1C}">
                <a14:useLocalDpi xmlns:a14="http://schemas.microsoft.com/office/drawing/2010/main" val="0"/>
              </a:ext>
            </a:extLst>
          </a:blip>
          <a:srcRect l="8385" r="8589" b="-691"/>
          <a:stretch/>
        </p:blipFill>
        <p:spPr>
          <a:xfrm>
            <a:off x="457200" y="2243958"/>
            <a:ext cx="5181600" cy="3394842"/>
          </a:xfrm>
          <a:prstGeom prst="rect">
            <a:avLst/>
          </a:prstGeom>
          <a:ln>
            <a:noFill/>
          </a:ln>
          <a:effectLst>
            <a:softEdge rad="112500"/>
          </a:effectLst>
        </p:spPr>
      </p:pic>
      <p:pic>
        <p:nvPicPr>
          <p:cNvPr id="18" name="Picture 17" descr="A red race car on a track&#10;&#10;Description automatically generated with low confidence">
            <a:extLst>
              <a:ext uri="{FF2B5EF4-FFF2-40B4-BE49-F238E27FC236}">
                <a16:creationId xmlns:a16="http://schemas.microsoft.com/office/drawing/2014/main" id="{B7AB3648-B8E8-C2E1-0935-F39F2BF37EC2}"/>
              </a:ext>
            </a:extLst>
          </p:cNvPr>
          <p:cNvPicPr>
            <a:picLocks noChangeAspect="1"/>
          </p:cNvPicPr>
          <p:nvPr/>
        </p:nvPicPr>
        <p:blipFill rotWithShape="1">
          <a:blip r:embed="rId5">
            <a:extLst>
              <a:ext uri="{28A0092B-C50C-407E-A947-70E740481C1C}">
                <a14:useLocalDpi xmlns:a14="http://schemas.microsoft.com/office/drawing/2010/main" val="0"/>
              </a:ext>
            </a:extLst>
          </a:blip>
          <a:srcRect l="3713" r="3475" b="2381"/>
          <a:stretch/>
        </p:blipFill>
        <p:spPr>
          <a:xfrm>
            <a:off x="5638801" y="2225263"/>
            <a:ext cx="5893350" cy="3331937"/>
          </a:xfrm>
          <a:prstGeom prst="rect">
            <a:avLst/>
          </a:prstGeom>
          <a:ln>
            <a:noFill/>
          </a:ln>
          <a:effectLst>
            <a:softEdge rad="112500"/>
          </a:effectLst>
        </p:spPr>
      </p:pic>
    </p:spTree>
    <p:extLst>
      <p:ext uri="{BB962C8B-B14F-4D97-AF65-F5344CB8AC3E}">
        <p14:creationId xmlns:p14="http://schemas.microsoft.com/office/powerpoint/2010/main" val="23320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4676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6828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973151" y="2183403"/>
            <a:ext cx="1653043"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v(cm/s)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8124010"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4</m:t>
                      </m:r>
                      <m:r>
                        <a:rPr lang="en-US" sz="2500" b="0" i="1" smtClean="0">
                          <a:solidFill>
                            <a:srgbClr val="000000"/>
                          </a:solidFill>
                          <a:latin typeface="Cambria Math" panose="02040503050406030204" pitchFamily="18" charset="0"/>
                        </a:rPr>
                        <m:t>0</m:t>
                      </m:r>
                    </m:oMath>
                  </m:oMathPara>
                </a14:m>
                <a:endParaRPr lang="en-US" sz="2500">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8124010" y="6153028"/>
                <a:ext cx="630193" cy="477054"/>
              </a:xfrm>
              <a:prstGeom prst="rect">
                <a:avLst/>
              </a:prstGeom>
              <a:blipFill>
                <a:blip r:embed="rId2"/>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8300203" y="3151642"/>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8944203" y="3180546"/>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91388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E</a:t>
            </a:r>
            <a:endParaRPr lang="en-US" sz="2500">
              <a:solidFill>
                <a:srgbClr val="0070C0"/>
              </a:solidFill>
            </a:endParaRPr>
          </a:p>
        </p:txBody>
      </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716525" y="3710036"/>
            <a:ext cx="719936" cy="1010778"/>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7267154" y="47456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a:off x="8436461" y="3678681"/>
            <a:ext cx="0" cy="246216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71545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6019658-E4BB-42CF-92E6-5DD61CA33C61}"/>
                  </a:ext>
                </a:extLst>
              </p:cNvPr>
              <p:cNvSpPr txBox="1"/>
              <p:nvPr/>
            </p:nvSpPr>
            <p:spPr>
              <a:xfrm>
                <a:off x="6903220" y="3304404"/>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50" name="TextBox 49">
                <a:extLst>
                  <a:ext uri="{FF2B5EF4-FFF2-40B4-BE49-F238E27FC236}">
                    <a16:creationId xmlns:a16="http://schemas.microsoft.com/office/drawing/2014/main" id="{46019658-E4BB-42CF-92E6-5DD61CA33C61}"/>
                  </a:ext>
                </a:extLst>
              </p:cNvPr>
              <p:cNvSpPr txBox="1">
                <a:spLocks noRot="1" noChangeAspect="1" noMove="1" noResize="1" noEditPoints="1" noAdjustHandles="1" noChangeArrowheads="1" noChangeShapeType="1" noTextEdit="1"/>
              </p:cNvSpPr>
              <p:nvPr/>
            </p:nvSpPr>
            <p:spPr>
              <a:xfrm>
                <a:off x="6903220" y="3304404"/>
                <a:ext cx="630193" cy="477054"/>
              </a:xfrm>
              <a:prstGeom prst="rect">
                <a:avLst/>
              </a:prstGeom>
              <a:blipFill>
                <a:blip r:embed="rId3"/>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6934980" y="435493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6934980" y="4354938"/>
                <a:ext cx="630193" cy="477054"/>
              </a:xfrm>
              <a:prstGeom prst="rect">
                <a:avLst/>
              </a:prstGeom>
              <a:blipFill>
                <a:blip r:embed="rId4"/>
                <a:stretch>
                  <a:fillRect b="-1266"/>
                </a:stretch>
              </a:blipFill>
            </p:spPr>
            <p:txBody>
              <a:bodyPr/>
              <a:lstStyle/>
              <a:p>
                <a:r>
                  <a:rPr lang="en-US">
                    <a:noFill/>
                  </a:rPr>
                  <a:t> </a:t>
                </a:r>
              </a:p>
            </p:txBody>
          </p:sp>
        </mc:Fallback>
      </mc:AlternateContent>
      <p:sp>
        <p:nvSpPr>
          <p:cNvPr id="54" name="TextBox 53">
            <a:extLst>
              <a:ext uri="{FF2B5EF4-FFF2-40B4-BE49-F238E27FC236}">
                <a16:creationId xmlns:a16="http://schemas.microsoft.com/office/drawing/2014/main" id="{A347D022-8A28-4EA6-B8D7-F1BB64BD4E6F}"/>
              </a:ext>
            </a:extLst>
          </p:cNvPr>
          <p:cNvSpPr txBox="1"/>
          <p:nvPr/>
        </p:nvSpPr>
        <p:spPr>
          <a:xfrm>
            <a:off x="10949346" y="5717441"/>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F</a:t>
            </a:r>
            <a:endParaRPr lang="en-US" sz="2500">
              <a:solidFill>
                <a:srgbClr val="0070C0"/>
              </a:solidFill>
            </a:endParaRPr>
          </a:p>
        </p:txBody>
      </p:sp>
      <p:cxnSp>
        <p:nvCxnSpPr>
          <p:cNvPr id="45" name="Straight Connector 44">
            <a:extLst>
              <a:ext uri="{FF2B5EF4-FFF2-40B4-BE49-F238E27FC236}">
                <a16:creationId xmlns:a16="http://schemas.microsoft.com/office/drawing/2014/main" id="{26415F62-5109-489A-932F-BCECB826A8B5}"/>
              </a:ext>
            </a:extLst>
          </p:cNvPr>
          <p:cNvCxnSpPr>
            <a:cxnSpLocks/>
          </p:cNvCxnSpPr>
          <p:nvPr/>
        </p:nvCxnSpPr>
        <p:spPr>
          <a:xfrm>
            <a:off x="9067800" y="3678681"/>
            <a:ext cx="0" cy="246216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D4F1FCF-27ED-4AD6-91EE-7857AB14CE33}"/>
              </a:ext>
            </a:extLst>
          </p:cNvPr>
          <p:cNvCxnSpPr>
            <a:cxnSpLocks/>
          </p:cNvCxnSpPr>
          <p:nvPr/>
        </p:nvCxnSpPr>
        <p:spPr>
          <a:xfrm>
            <a:off x="8407094" y="3690864"/>
            <a:ext cx="6607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7AC006-183A-4BB4-82BB-02DA0A44AB2B}"/>
              </a:ext>
            </a:extLst>
          </p:cNvPr>
          <p:cNvCxnSpPr>
            <a:cxnSpLocks/>
            <a:endCxn id="60" idx="0"/>
          </p:cNvCxnSpPr>
          <p:nvPr/>
        </p:nvCxnSpPr>
        <p:spPr>
          <a:xfrm>
            <a:off x="9078012" y="3719817"/>
            <a:ext cx="1971542" cy="24332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D5B8BC9-8CED-472F-A3FE-6D0C84E0F072}"/>
                  </a:ext>
                </a:extLst>
              </p:cNvPr>
              <p:cNvSpPr txBox="1"/>
              <p:nvPr/>
            </p:nvSpPr>
            <p:spPr>
              <a:xfrm>
                <a:off x="8752703"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80</m:t>
                      </m:r>
                    </m:oMath>
                  </m:oMathPara>
                </a14:m>
                <a:endParaRPr lang="en-US" sz="2500">
                  <a:latin typeface="Arial" panose="020B0604020202020204" pitchFamily="34" charset="0"/>
                  <a:cs typeface="Arial" panose="020B0604020202020204" pitchFamily="34" charset="0"/>
                </a:endParaRPr>
              </a:p>
            </p:txBody>
          </p:sp>
        </mc:Choice>
        <mc:Fallback xmlns="">
          <p:sp>
            <p:nvSpPr>
              <p:cNvPr id="59" name="TextBox 58">
                <a:extLst>
                  <a:ext uri="{FF2B5EF4-FFF2-40B4-BE49-F238E27FC236}">
                    <a16:creationId xmlns:a16="http://schemas.microsoft.com/office/drawing/2014/main" id="{CD5B8BC9-8CED-472F-A3FE-6D0C84E0F072}"/>
                  </a:ext>
                </a:extLst>
              </p:cNvPr>
              <p:cNvSpPr txBox="1">
                <a:spLocks noRot="1" noChangeAspect="1" noMove="1" noResize="1" noEditPoints="1" noAdjustHandles="1" noChangeArrowheads="1" noChangeShapeType="1" noTextEdit="1"/>
              </p:cNvSpPr>
              <p:nvPr/>
            </p:nvSpPr>
            <p:spPr>
              <a:xfrm>
                <a:off x="8752703" y="6153028"/>
                <a:ext cx="630193" cy="477054"/>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TextBox 59">
                <a:extLst>
                  <a:ext uri="{FF2B5EF4-FFF2-40B4-BE49-F238E27FC236}">
                    <a16:creationId xmlns:a16="http://schemas.microsoft.com/office/drawing/2014/main" id="{7596E041-BF12-4197-9ACD-4C6AAB8DB876}"/>
                  </a:ext>
                </a:extLst>
              </p:cNvPr>
              <p:cNvSpPr txBox="1"/>
              <p:nvPr/>
            </p:nvSpPr>
            <p:spPr>
              <a:xfrm>
                <a:off x="10734457"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160</m:t>
                      </m:r>
                    </m:oMath>
                  </m:oMathPara>
                </a14:m>
                <a:endParaRPr lang="en-US" sz="2500">
                  <a:latin typeface="Arial" panose="020B0604020202020204" pitchFamily="34" charset="0"/>
                  <a:cs typeface="Arial" panose="020B0604020202020204" pitchFamily="34" charset="0"/>
                </a:endParaRPr>
              </a:p>
            </p:txBody>
          </p:sp>
        </mc:Choice>
        <mc:Fallback xmlns="">
          <p:sp>
            <p:nvSpPr>
              <p:cNvPr id="60" name="TextBox 59">
                <a:extLst>
                  <a:ext uri="{FF2B5EF4-FFF2-40B4-BE49-F238E27FC236}">
                    <a16:creationId xmlns:a16="http://schemas.microsoft.com/office/drawing/2014/main" id="{7596E041-BF12-4197-9ACD-4C6AAB8DB876}"/>
                  </a:ext>
                </a:extLst>
              </p:cNvPr>
              <p:cNvSpPr txBox="1">
                <a:spLocks noRot="1" noChangeAspect="1" noMove="1" noResize="1" noEditPoints="1" noAdjustHandles="1" noChangeArrowheads="1" noChangeShapeType="1" noTextEdit="1"/>
              </p:cNvSpPr>
              <p:nvPr/>
            </p:nvSpPr>
            <p:spPr>
              <a:xfrm>
                <a:off x="10734457" y="6153028"/>
                <a:ext cx="630193" cy="477054"/>
              </a:xfrm>
              <a:prstGeom prst="rect">
                <a:avLst/>
              </a:prstGeom>
              <a:blipFill>
                <a:blip r:embed="rId6"/>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97967F98-F442-4CB7-BD57-677E899DFA5E}"/>
              </a:ext>
            </a:extLst>
          </p:cNvPr>
          <p:cNvCxnSpPr>
            <a:cxnSpLocks/>
          </p:cNvCxnSpPr>
          <p:nvPr/>
        </p:nvCxnSpPr>
        <p:spPr>
          <a:xfrm flipH="1">
            <a:off x="7708282" y="3687051"/>
            <a:ext cx="728179" cy="9184"/>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FDF66E-F360-4B6A-841F-864F65A4C9E6}"/>
              </a:ext>
            </a:extLst>
          </p:cNvPr>
          <p:cNvSpPr txBox="1"/>
          <p:nvPr/>
        </p:nvSpPr>
        <p:spPr>
          <a:xfrm>
            <a:off x="8471187" y="5695146"/>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cxnSp>
        <p:nvCxnSpPr>
          <p:cNvPr id="63" name="Straight Connector 62">
            <a:extLst>
              <a:ext uri="{FF2B5EF4-FFF2-40B4-BE49-F238E27FC236}">
                <a16:creationId xmlns:a16="http://schemas.microsoft.com/office/drawing/2014/main" id="{2041446E-9896-4905-A24D-CBEB765070C4}"/>
              </a:ext>
            </a:extLst>
          </p:cNvPr>
          <p:cNvCxnSpPr>
            <a:cxnSpLocks/>
          </p:cNvCxnSpPr>
          <p:nvPr/>
        </p:nvCxnSpPr>
        <p:spPr>
          <a:xfrm>
            <a:off x="7606682" y="47244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077B1C7-3C08-42F9-B61A-D440E909E1A3}"/>
              </a:ext>
            </a:extLst>
          </p:cNvPr>
          <p:cNvCxnSpPr>
            <a:cxnSpLocks/>
          </p:cNvCxnSpPr>
          <p:nvPr/>
        </p:nvCxnSpPr>
        <p:spPr>
          <a:xfrm>
            <a:off x="7613032" y="3695518"/>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87A52F6-26F5-45CA-A4CE-2F5F019C83E0}"/>
              </a:ext>
            </a:extLst>
          </p:cNvPr>
          <p:cNvCxnSpPr>
            <a:cxnSpLocks/>
          </p:cNvCxnSpPr>
          <p:nvPr/>
        </p:nvCxnSpPr>
        <p:spPr>
          <a:xfrm flipV="1">
            <a:off x="8436461" y="6045504"/>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C95A0DE-0DEE-4652-A7AD-BDFD8B5446D3}"/>
              </a:ext>
            </a:extLst>
          </p:cNvPr>
          <p:cNvCxnSpPr>
            <a:cxnSpLocks/>
          </p:cNvCxnSpPr>
          <p:nvPr/>
        </p:nvCxnSpPr>
        <p:spPr>
          <a:xfrm flipV="1">
            <a:off x="9068973" y="6052249"/>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582FD389-5C5D-4D2C-86E9-AAAA208E8619}"/>
              </a:ext>
            </a:extLst>
          </p:cNvPr>
          <p:cNvCxnSpPr>
            <a:cxnSpLocks/>
          </p:cNvCxnSpPr>
          <p:nvPr/>
        </p:nvCxnSpPr>
        <p:spPr>
          <a:xfrm flipV="1">
            <a:off x="11049553" y="6075984"/>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nvGrpSpPr>
          <p:cNvPr id="48" name="Group 56">
            <a:extLst>
              <a:ext uri="{FF2B5EF4-FFF2-40B4-BE49-F238E27FC236}">
                <a16:creationId xmlns:a16="http://schemas.microsoft.com/office/drawing/2014/main" id="{0B8323B5-F1FF-4C34-8FAE-015E68D47163}"/>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52" name="Rounded Rectangle 57">
              <a:extLst>
                <a:ext uri="{FF2B5EF4-FFF2-40B4-BE49-F238E27FC236}">
                  <a16:creationId xmlns:a16="http://schemas.microsoft.com/office/drawing/2014/main" id="{49379232-A17C-4FCD-9A3C-1A87C2BD3865}"/>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3" name="Rounded Rectangle 4">
              <a:extLst>
                <a:ext uri="{FF2B5EF4-FFF2-40B4-BE49-F238E27FC236}">
                  <a16:creationId xmlns:a16="http://schemas.microsoft.com/office/drawing/2014/main" id="{F481DA22-0C52-40FC-986A-097200EEFC0F}"/>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55" name="Text Box 29">
            <a:extLst>
              <a:ext uri="{FF2B5EF4-FFF2-40B4-BE49-F238E27FC236}">
                <a16:creationId xmlns:a16="http://schemas.microsoft.com/office/drawing/2014/main" id="{7474B9BF-2A7D-414E-AF32-19637ED51804}"/>
              </a:ext>
            </a:extLst>
          </p:cNvPr>
          <p:cNvSpPr txBox="1">
            <a:spLocks noChangeArrowheads="1"/>
          </p:cNvSpPr>
          <p:nvPr/>
        </p:nvSpPr>
        <p:spPr bwMode="auto">
          <a:xfrm>
            <a:off x="1066800" y="785996"/>
            <a:ext cx="9144000"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Nhận xét về tính chất chuyển </a:t>
            </a:r>
            <a:r>
              <a:rPr lang="en-US" sz="2500">
                <a:effectLst/>
                <a:latin typeface="Arial" panose="020B0604020202020204" pitchFamily="34" charset="0"/>
                <a:ea typeface="Times New Roman" panose="02020603050405020304" pitchFamily="18" charset="0"/>
              </a:rPr>
              <a:t>động của vật có đồ thị (v – t) được biểu diễn trong hình</a:t>
            </a:r>
            <a:endParaRPr lang="en-US" sz="2500" b="1">
              <a:solidFill>
                <a:srgbClr val="0070C0"/>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56" name="Rectangle: Rounded Corners 55">
            <a:extLst>
              <a:ext uri="{FF2B5EF4-FFF2-40B4-BE49-F238E27FC236}">
                <a16:creationId xmlns:a16="http://schemas.microsoft.com/office/drawing/2014/main" id="{DDC5ADFC-C6CB-46E0-A223-4E7CE12CB0AE}"/>
              </a:ext>
            </a:extLst>
          </p:cNvPr>
          <p:cNvSpPr/>
          <p:nvPr/>
        </p:nvSpPr>
        <p:spPr>
          <a:xfrm>
            <a:off x="721182" y="718934"/>
            <a:ext cx="10906448" cy="1069488"/>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72" name="Picture 71" descr="A picture containing logo&#10;&#10;Description automatically generated">
            <a:extLst>
              <a:ext uri="{FF2B5EF4-FFF2-40B4-BE49-F238E27FC236}">
                <a16:creationId xmlns:a16="http://schemas.microsoft.com/office/drawing/2014/main" id="{3878AEA3-D435-4788-B44B-4D391A46B477}"/>
              </a:ext>
            </a:extLst>
          </p:cNvPr>
          <p:cNvPicPr>
            <a:picLocks noChangeAspect="1"/>
          </p:cNvPicPr>
          <p:nvPr/>
        </p:nvPicPr>
        <p:blipFill rotWithShape="1">
          <a:blip r:embed="rId7">
            <a:extLst>
              <a:ext uri="{28A0092B-C50C-407E-A947-70E740481C1C}">
                <a14:useLocalDpi xmlns:a14="http://schemas.microsoft.com/office/drawing/2010/main" val="0"/>
              </a:ext>
            </a:extLst>
          </a:blip>
          <a:srcRect l="24000" t="14445" r="24866" b="23333"/>
          <a:stretch/>
        </p:blipFill>
        <p:spPr>
          <a:xfrm>
            <a:off x="157791" y="126868"/>
            <a:ext cx="1126782" cy="1069488"/>
          </a:xfrm>
          <a:prstGeom prst="rect">
            <a:avLst/>
          </a:prstGeom>
        </p:spPr>
      </p:pic>
      <p:pic>
        <p:nvPicPr>
          <p:cNvPr id="74" name="Picture 5" descr="empty-blue-rectangle">
            <a:extLst>
              <a:ext uri="{FF2B5EF4-FFF2-40B4-BE49-F238E27FC236}">
                <a16:creationId xmlns:a16="http://schemas.microsoft.com/office/drawing/2014/main" id="{F09D9449-E6B4-46C7-AA36-D84D264101C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401" y="3339944"/>
            <a:ext cx="5042062" cy="183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 name="TextBox 74">
            <a:extLst>
              <a:ext uri="{FF2B5EF4-FFF2-40B4-BE49-F238E27FC236}">
                <a16:creationId xmlns:a16="http://schemas.microsoft.com/office/drawing/2014/main" id="{1AF5D394-2AEC-4D0B-82E8-519DFF3BD80B}"/>
              </a:ext>
            </a:extLst>
          </p:cNvPr>
          <p:cNvSpPr txBox="1"/>
          <p:nvPr/>
        </p:nvSpPr>
        <p:spPr>
          <a:xfrm>
            <a:off x="1167632" y="3592177"/>
            <a:ext cx="4572887" cy="1246495"/>
          </a:xfrm>
          <a:prstGeom prst="rect">
            <a:avLst/>
          </a:prstGeom>
          <a:noFill/>
        </p:spPr>
        <p:txBody>
          <a:bodyPr wrap="square">
            <a:spAutoFit/>
          </a:bodyPr>
          <a:lstStyle/>
          <a:p>
            <a:r>
              <a:rPr lang="en-US" sz="2500">
                <a:effectLst/>
                <a:latin typeface="Arial" panose="020B0604020202020204" pitchFamily="34" charset="0"/>
                <a:ea typeface="Times New Roman" panose="02020603050405020304" pitchFamily="18" charset="0"/>
                <a:cs typeface="Times New Roman" panose="02020603050405020304" pitchFamily="18" charset="0"/>
              </a:rPr>
              <a:t>0 – 40 s: nhanh dần đều</a:t>
            </a:r>
          </a:p>
          <a:p>
            <a:r>
              <a:rPr lang="en-US" sz="2500">
                <a:latin typeface="Arial" panose="020B0604020202020204" pitchFamily="34" charset="0"/>
                <a:cs typeface="Times New Roman" panose="02020603050405020304" pitchFamily="18" charset="0"/>
              </a:rPr>
              <a:t>40 – 80s: thẳng đều</a:t>
            </a:r>
          </a:p>
          <a:p>
            <a:r>
              <a:rPr lang="en-US" sz="2500">
                <a:latin typeface="Arial" panose="020B0604020202020204" pitchFamily="34" charset="0"/>
                <a:cs typeface="Times New Roman" panose="02020603050405020304" pitchFamily="18" charset="0"/>
              </a:rPr>
              <a:t>80 – 160 s: chậm dần đều</a:t>
            </a:r>
            <a:endParaRPr lang="en-US" sz="2500"/>
          </a:p>
        </p:txBody>
      </p:sp>
    </p:spTree>
    <p:extLst>
      <p:ext uri="{BB962C8B-B14F-4D97-AF65-F5344CB8AC3E}">
        <p14:creationId xmlns:p14="http://schemas.microsoft.com/office/powerpoint/2010/main" val="376588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4676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6828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481865" y="6224961"/>
            <a:ext cx="695386"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578188" y="2564295"/>
            <a:ext cx="1653043"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8124010"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1</m:t>
                      </m:r>
                    </m:oMath>
                  </m:oMathPara>
                </a14:m>
                <a:endParaRPr lang="en-US" sz="2500">
                  <a:latin typeface="Arial" panose="020B0604020202020204" pitchFamily="34" charset="0"/>
                  <a:cs typeface="Arial" panose="020B0604020202020204" pitchFamily="34" charset="0"/>
                </a:endParaRPr>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8124010" y="6153028"/>
                <a:ext cx="630193" cy="477054"/>
              </a:xfrm>
              <a:prstGeom prst="rect">
                <a:avLst/>
              </a:prstGeom>
              <a:blipFill>
                <a:blip r:embed="rId2"/>
                <a:stretch>
                  <a:fillRect/>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9182981" y="3266562"/>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10333096" y="4740967"/>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733200" y="3674519"/>
            <a:ext cx="1326703" cy="2491604"/>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8067672" y="4512483"/>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a:off x="8367610" y="4976100"/>
            <a:ext cx="18358" cy="120346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71545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7127082" y="527797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i="1" smtClean="0">
                          <a:solidFill>
                            <a:srgbClr val="000000"/>
                          </a:solidFill>
                          <a:latin typeface="Cambria Math" panose="02040503050406030204" pitchFamily="18" charset="0"/>
                        </a:rPr>
                        <m:t>1</m:t>
                      </m:r>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7127082" y="5277978"/>
                <a:ext cx="630193" cy="477054"/>
              </a:xfrm>
              <a:prstGeom prst="rect">
                <a:avLst/>
              </a:prstGeom>
              <a:blipFill>
                <a:blip r:embed="rId3"/>
                <a:stretch>
                  <a:fillRect/>
                </a:stretch>
              </a:blipFill>
            </p:spPr>
            <p:txBody>
              <a:bodyPr/>
              <a:lstStyle/>
              <a:p>
                <a:r>
                  <a:rPr lang="en-US">
                    <a:noFill/>
                  </a:rPr>
                  <a:t> </a:t>
                </a:r>
              </a:p>
            </p:txBody>
          </p:sp>
        </mc:Fallback>
      </mc:AlternateContent>
      <p:cxnSp>
        <p:nvCxnSpPr>
          <p:cNvPr id="45" name="Straight Connector 44">
            <a:extLst>
              <a:ext uri="{FF2B5EF4-FFF2-40B4-BE49-F238E27FC236}">
                <a16:creationId xmlns:a16="http://schemas.microsoft.com/office/drawing/2014/main" id="{26415F62-5109-489A-932F-BCECB826A8B5}"/>
              </a:ext>
            </a:extLst>
          </p:cNvPr>
          <p:cNvCxnSpPr>
            <a:cxnSpLocks/>
          </p:cNvCxnSpPr>
          <p:nvPr/>
        </p:nvCxnSpPr>
        <p:spPr>
          <a:xfrm>
            <a:off x="9364786" y="3710309"/>
            <a:ext cx="0" cy="2462164"/>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2D4F1FCF-27ED-4AD6-91EE-7857AB14CE33}"/>
              </a:ext>
            </a:extLst>
          </p:cNvPr>
          <p:cNvCxnSpPr>
            <a:cxnSpLocks/>
          </p:cNvCxnSpPr>
          <p:nvPr/>
        </p:nvCxnSpPr>
        <p:spPr>
          <a:xfrm>
            <a:off x="9052543" y="3674519"/>
            <a:ext cx="66070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257AC006-183A-4BB4-82BB-02DA0A44AB2B}"/>
              </a:ext>
            </a:extLst>
          </p:cNvPr>
          <p:cNvCxnSpPr>
            <a:cxnSpLocks/>
          </p:cNvCxnSpPr>
          <p:nvPr/>
        </p:nvCxnSpPr>
        <p:spPr>
          <a:xfrm>
            <a:off x="9687057" y="3668259"/>
            <a:ext cx="635992" cy="123521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CD5B8BC9-8CED-472F-A3FE-6D0C84E0F072}"/>
                  </a:ext>
                </a:extLst>
              </p:cNvPr>
              <p:cNvSpPr txBox="1"/>
              <p:nvPr/>
            </p:nvSpPr>
            <p:spPr>
              <a:xfrm>
                <a:off x="8716556" y="615302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2</m:t>
                      </m:r>
                    </m:oMath>
                  </m:oMathPara>
                </a14:m>
                <a:endParaRPr lang="en-US" sz="2500">
                  <a:latin typeface="Arial" panose="020B0604020202020204" pitchFamily="34" charset="0"/>
                  <a:cs typeface="Arial" panose="020B0604020202020204" pitchFamily="34" charset="0"/>
                </a:endParaRPr>
              </a:p>
            </p:txBody>
          </p:sp>
        </mc:Choice>
        <mc:Fallback xmlns="">
          <p:sp>
            <p:nvSpPr>
              <p:cNvPr id="59" name="TextBox 58">
                <a:extLst>
                  <a:ext uri="{FF2B5EF4-FFF2-40B4-BE49-F238E27FC236}">
                    <a16:creationId xmlns:a16="http://schemas.microsoft.com/office/drawing/2014/main" id="{CD5B8BC9-8CED-472F-A3FE-6D0C84E0F072}"/>
                  </a:ext>
                </a:extLst>
              </p:cNvPr>
              <p:cNvSpPr txBox="1">
                <a:spLocks noRot="1" noChangeAspect="1" noMove="1" noResize="1" noEditPoints="1" noAdjustHandles="1" noChangeArrowheads="1" noChangeShapeType="1" noTextEdit="1"/>
              </p:cNvSpPr>
              <p:nvPr/>
            </p:nvSpPr>
            <p:spPr>
              <a:xfrm>
                <a:off x="8716556" y="6153028"/>
                <a:ext cx="630193" cy="477054"/>
              </a:xfrm>
              <a:prstGeom prst="rect">
                <a:avLst/>
              </a:prstGeom>
              <a:blipFill>
                <a:blip r:embed="rId4"/>
                <a:stretch>
                  <a:fillRect/>
                </a:stretch>
              </a:blipFill>
            </p:spPr>
            <p:txBody>
              <a:bodyPr/>
              <a:lstStyle/>
              <a:p>
                <a:r>
                  <a:rPr lang="en-US">
                    <a:noFill/>
                  </a:rPr>
                  <a:t> </a:t>
                </a:r>
              </a:p>
            </p:txBody>
          </p:sp>
        </mc:Fallback>
      </mc:AlternateContent>
      <p:cxnSp>
        <p:nvCxnSpPr>
          <p:cNvPr id="61" name="Straight Connector 60">
            <a:extLst>
              <a:ext uri="{FF2B5EF4-FFF2-40B4-BE49-F238E27FC236}">
                <a16:creationId xmlns:a16="http://schemas.microsoft.com/office/drawing/2014/main" id="{97967F98-F442-4CB7-BD57-677E899DFA5E}"/>
              </a:ext>
            </a:extLst>
          </p:cNvPr>
          <p:cNvCxnSpPr>
            <a:cxnSpLocks/>
          </p:cNvCxnSpPr>
          <p:nvPr/>
        </p:nvCxnSpPr>
        <p:spPr>
          <a:xfrm flipH="1">
            <a:off x="7708282" y="3674518"/>
            <a:ext cx="1330868" cy="21717"/>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BBFDF66E-F360-4B6A-841F-864F65A4C9E6}"/>
              </a:ext>
            </a:extLst>
          </p:cNvPr>
          <p:cNvSpPr txBox="1"/>
          <p:nvPr/>
        </p:nvSpPr>
        <p:spPr>
          <a:xfrm>
            <a:off x="9906000" y="388263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cxnSp>
        <p:nvCxnSpPr>
          <p:cNvPr id="63" name="Straight Connector 62">
            <a:extLst>
              <a:ext uri="{FF2B5EF4-FFF2-40B4-BE49-F238E27FC236}">
                <a16:creationId xmlns:a16="http://schemas.microsoft.com/office/drawing/2014/main" id="{2041446E-9896-4905-A24D-CBEB765070C4}"/>
              </a:ext>
            </a:extLst>
          </p:cNvPr>
          <p:cNvCxnSpPr>
            <a:cxnSpLocks/>
          </p:cNvCxnSpPr>
          <p:nvPr/>
        </p:nvCxnSpPr>
        <p:spPr>
          <a:xfrm>
            <a:off x="7613032" y="49530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4077B1C7-3C08-42F9-B61A-D440E909E1A3}"/>
              </a:ext>
            </a:extLst>
          </p:cNvPr>
          <p:cNvCxnSpPr>
            <a:cxnSpLocks/>
          </p:cNvCxnSpPr>
          <p:nvPr/>
        </p:nvCxnSpPr>
        <p:spPr>
          <a:xfrm>
            <a:off x="7613032" y="3695518"/>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A87A52F6-26F5-45CA-A4CE-2F5F019C83E0}"/>
              </a:ext>
            </a:extLst>
          </p:cNvPr>
          <p:cNvCxnSpPr>
            <a:cxnSpLocks/>
          </p:cNvCxnSpPr>
          <p:nvPr/>
        </p:nvCxnSpPr>
        <p:spPr>
          <a:xfrm flipV="1">
            <a:off x="8382000" y="6036773"/>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0C95A0DE-0DEE-4652-A7AD-BDFD8B5446D3}"/>
              </a:ext>
            </a:extLst>
          </p:cNvPr>
          <p:cNvCxnSpPr>
            <a:cxnSpLocks/>
          </p:cNvCxnSpPr>
          <p:nvPr/>
        </p:nvCxnSpPr>
        <p:spPr>
          <a:xfrm flipV="1">
            <a:off x="9067800" y="6052249"/>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56" name="Rectangle: Rounded Corners 55">
            <a:extLst>
              <a:ext uri="{FF2B5EF4-FFF2-40B4-BE49-F238E27FC236}">
                <a16:creationId xmlns:a16="http://schemas.microsoft.com/office/drawing/2014/main" id="{DDC5ADFC-C6CB-46E0-A223-4E7CE12CB0AE}"/>
              </a:ext>
            </a:extLst>
          </p:cNvPr>
          <p:cNvSpPr/>
          <p:nvPr/>
        </p:nvSpPr>
        <p:spPr>
          <a:xfrm>
            <a:off x="721182" y="718933"/>
            <a:ext cx="10906448" cy="1674738"/>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37" name="Group 56">
            <a:extLst>
              <a:ext uri="{FF2B5EF4-FFF2-40B4-BE49-F238E27FC236}">
                <a16:creationId xmlns:a16="http://schemas.microsoft.com/office/drawing/2014/main" id="{ACDC5778-ADF7-49A3-8059-7E7C9A9A97B2}"/>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38" name="Rounded Rectangle 57">
              <a:extLst>
                <a:ext uri="{FF2B5EF4-FFF2-40B4-BE49-F238E27FC236}">
                  <a16:creationId xmlns:a16="http://schemas.microsoft.com/office/drawing/2014/main" id="{729B223B-4A20-437A-AD0F-1C8564B3130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41" name="Rounded Rectangle 4">
              <a:extLst>
                <a:ext uri="{FF2B5EF4-FFF2-40B4-BE49-F238E27FC236}">
                  <a16:creationId xmlns:a16="http://schemas.microsoft.com/office/drawing/2014/main" id="{DA3F2369-E576-44E9-9833-905C06723F09}"/>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42" name="Text Box 29">
            <a:extLst>
              <a:ext uri="{FF2B5EF4-FFF2-40B4-BE49-F238E27FC236}">
                <a16:creationId xmlns:a16="http://schemas.microsoft.com/office/drawing/2014/main" id="{AE3E8125-EF45-4BFD-9A2F-414B900D4503}"/>
              </a:ext>
            </a:extLst>
          </p:cNvPr>
          <p:cNvSpPr txBox="1">
            <a:spLocks noChangeArrowheads="1"/>
          </p:cNvSpPr>
          <p:nvPr/>
        </p:nvSpPr>
        <p:spPr bwMode="auto">
          <a:xfrm>
            <a:off x="990601" y="718934"/>
            <a:ext cx="10677848" cy="163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spcBef>
                <a:spcPts val="0"/>
              </a:spcBef>
            </a:pPr>
            <a:r>
              <a:rPr lang="en-US" sz="2500">
                <a:effectLst/>
                <a:latin typeface="Arial" panose="020B0604020202020204" pitchFamily="34" charset="0"/>
                <a:ea typeface="Times New Roman" panose="02020603050405020304" pitchFamily="18" charset="0"/>
                <a:cs typeface="Times New Roman" panose="02020603050405020304" pitchFamily="18" charset="0"/>
              </a:rPr>
              <a:t>Một người chạy xe máy theo một đường thẳng và có vận tốc theo thời gian được biểu diễn bởi đồ thị (v - t) như hình. Xác định: </a:t>
            </a:r>
          </a:p>
          <a:p>
            <a:pPr marL="342900" marR="0" indent="-342900">
              <a:spcBef>
                <a:spcPts val="0"/>
              </a:spcBef>
              <a:buAutoNum type="alphaLcParenR"/>
            </a:pPr>
            <a:r>
              <a:rPr lang="en-US" sz="2500">
                <a:effectLst/>
                <a:latin typeface="Arial" panose="020B0604020202020204" pitchFamily="34" charset="0"/>
                <a:ea typeface="Times New Roman" panose="02020603050405020304" pitchFamily="18" charset="0"/>
                <a:cs typeface="Times New Roman" panose="02020603050405020304" pitchFamily="18" charset="0"/>
              </a:rPr>
              <a:t>Gia tốc của người này tại các thời điểm 1 s, 2,5 s và 3,5s. </a:t>
            </a:r>
          </a:p>
          <a:p>
            <a:pPr marL="342900" marR="0" indent="-342900">
              <a:spcBef>
                <a:spcPts val="0"/>
              </a:spcBef>
              <a:buAutoNum type="alphaLcParenR"/>
            </a:pPr>
            <a:r>
              <a:rPr lang="en-US" sz="2500">
                <a:effectLst/>
                <a:latin typeface="Arial" panose="020B0604020202020204" pitchFamily="34" charset="0"/>
                <a:ea typeface="Times New Roman" panose="02020603050405020304" pitchFamily="18" charset="0"/>
                <a:cs typeface="Times New Roman" panose="02020603050405020304" pitchFamily="18" charset="0"/>
              </a:rPr>
              <a:t>Độ dịch chuyển của người này từ khi bắt đầu chạy đến thời điểm 4s.</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43" name="Picture 42">
            <a:extLst>
              <a:ext uri="{FF2B5EF4-FFF2-40B4-BE49-F238E27FC236}">
                <a16:creationId xmlns:a16="http://schemas.microsoft.com/office/drawing/2014/main" id="{B94FDDEC-64E2-49FD-B4A9-E92089B4469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cxnSp>
        <p:nvCxnSpPr>
          <p:cNvPr id="68" name="Straight Connector 67">
            <a:extLst>
              <a:ext uri="{FF2B5EF4-FFF2-40B4-BE49-F238E27FC236}">
                <a16:creationId xmlns:a16="http://schemas.microsoft.com/office/drawing/2014/main" id="{4EA81237-4DB7-47C2-9D7D-932AE24CF859}"/>
              </a:ext>
            </a:extLst>
          </p:cNvPr>
          <p:cNvCxnSpPr>
            <a:cxnSpLocks/>
          </p:cNvCxnSpPr>
          <p:nvPr/>
        </p:nvCxnSpPr>
        <p:spPr>
          <a:xfrm flipV="1">
            <a:off x="9671416" y="6070782"/>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70543025-0896-4B25-A607-48630192C55F}"/>
              </a:ext>
            </a:extLst>
          </p:cNvPr>
          <p:cNvCxnSpPr>
            <a:cxnSpLocks/>
          </p:cNvCxnSpPr>
          <p:nvPr/>
        </p:nvCxnSpPr>
        <p:spPr>
          <a:xfrm flipV="1">
            <a:off x="10363200" y="6077132"/>
            <a:ext cx="0" cy="190682"/>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19C1FD3C-87A2-403D-8D3B-E18532E508D3}"/>
              </a:ext>
            </a:extLst>
          </p:cNvPr>
          <p:cNvCxnSpPr>
            <a:cxnSpLocks/>
          </p:cNvCxnSpPr>
          <p:nvPr/>
        </p:nvCxnSpPr>
        <p:spPr>
          <a:xfrm>
            <a:off x="7613032" y="55626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5246E7DE-7B7B-47B2-9B6C-775A7C8A30A4}"/>
              </a:ext>
            </a:extLst>
          </p:cNvPr>
          <p:cNvCxnSpPr>
            <a:cxnSpLocks/>
          </p:cNvCxnSpPr>
          <p:nvPr/>
        </p:nvCxnSpPr>
        <p:spPr>
          <a:xfrm>
            <a:off x="7613032" y="4267200"/>
            <a:ext cx="1651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E21D8B3C-BCB7-46AB-853A-395913C3E3CB}"/>
                  </a:ext>
                </a:extLst>
              </p:cNvPr>
              <p:cNvSpPr txBox="1"/>
              <p:nvPr/>
            </p:nvSpPr>
            <p:spPr>
              <a:xfrm>
                <a:off x="7100537" y="472416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2</m:t>
                      </m:r>
                    </m:oMath>
                  </m:oMathPara>
                </a14:m>
                <a:endParaRPr lang="en-US" sz="2500"/>
              </a:p>
            </p:txBody>
          </p:sp>
        </mc:Choice>
        <mc:Fallback xmlns="">
          <p:sp>
            <p:nvSpPr>
              <p:cNvPr id="73" name="TextBox 72">
                <a:extLst>
                  <a:ext uri="{FF2B5EF4-FFF2-40B4-BE49-F238E27FC236}">
                    <a16:creationId xmlns:a16="http://schemas.microsoft.com/office/drawing/2014/main" id="{E21D8B3C-BCB7-46AB-853A-395913C3E3CB}"/>
                  </a:ext>
                </a:extLst>
              </p:cNvPr>
              <p:cNvSpPr txBox="1">
                <a:spLocks noRot="1" noChangeAspect="1" noMove="1" noResize="1" noEditPoints="1" noAdjustHandles="1" noChangeArrowheads="1" noChangeShapeType="1" noTextEdit="1"/>
              </p:cNvSpPr>
              <p:nvPr/>
            </p:nvSpPr>
            <p:spPr>
              <a:xfrm>
                <a:off x="7100537" y="4724168"/>
                <a:ext cx="630193" cy="477054"/>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9AEB8445-8438-4B42-9CBC-98C6BE6A4CA7}"/>
                  </a:ext>
                </a:extLst>
              </p:cNvPr>
              <p:cNvSpPr txBox="1"/>
              <p:nvPr/>
            </p:nvSpPr>
            <p:spPr>
              <a:xfrm>
                <a:off x="7100537" y="404365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3</m:t>
                      </m:r>
                    </m:oMath>
                  </m:oMathPara>
                </a14:m>
                <a:endParaRPr lang="en-US" sz="2500"/>
              </a:p>
            </p:txBody>
          </p:sp>
        </mc:Choice>
        <mc:Fallback xmlns="">
          <p:sp>
            <p:nvSpPr>
              <p:cNvPr id="76" name="TextBox 75">
                <a:extLst>
                  <a:ext uri="{FF2B5EF4-FFF2-40B4-BE49-F238E27FC236}">
                    <a16:creationId xmlns:a16="http://schemas.microsoft.com/office/drawing/2014/main" id="{9AEB8445-8438-4B42-9CBC-98C6BE6A4CA7}"/>
                  </a:ext>
                </a:extLst>
              </p:cNvPr>
              <p:cNvSpPr txBox="1">
                <a:spLocks noRot="1" noChangeAspect="1" noMove="1" noResize="1" noEditPoints="1" noAdjustHandles="1" noChangeArrowheads="1" noChangeShapeType="1" noTextEdit="1"/>
              </p:cNvSpPr>
              <p:nvPr/>
            </p:nvSpPr>
            <p:spPr>
              <a:xfrm>
                <a:off x="7100537" y="4043658"/>
                <a:ext cx="630193" cy="477054"/>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AEFF9CC2-06BE-4F51-B90C-E15BFFEA0958}"/>
                  </a:ext>
                </a:extLst>
              </p:cNvPr>
              <p:cNvSpPr txBox="1"/>
              <p:nvPr/>
            </p:nvSpPr>
            <p:spPr>
              <a:xfrm>
                <a:off x="7089614" y="3458517"/>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4</m:t>
                      </m:r>
                    </m:oMath>
                  </m:oMathPara>
                </a14:m>
                <a:endParaRPr lang="en-US" sz="2500"/>
              </a:p>
            </p:txBody>
          </p:sp>
        </mc:Choice>
        <mc:Fallback xmlns="">
          <p:sp>
            <p:nvSpPr>
              <p:cNvPr id="77" name="TextBox 76">
                <a:extLst>
                  <a:ext uri="{FF2B5EF4-FFF2-40B4-BE49-F238E27FC236}">
                    <a16:creationId xmlns:a16="http://schemas.microsoft.com/office/drawing/2014/main" id="{AEFF9CC2-06BE-4F51-B90C-E15BFFEA0958}"/>
                  </a:ext>
                </a:extLst>
              </p:cNvPr>
              <p:cNvSpPr txBox="1">
                <a:spLocks noRot="1" noChangeAspect="1" noMove="1" noResize="1" noEditPoints="1" noAdjustHandles="1" noChangeArrowheads="1" noChangeShapeType="1" noTextEdit="1"/>
              </p:cNvSpPr>
              <p:nvPr/>
            </p:nvSpPr>
            <p:spPr>
              <a:xfrm>
                <a:off x="7089614" y="3458517"/>
                <a:ext cx="630193" cy="477054"/>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a:extLst>
                  <a:ext uri="{FF2B5EF4-FFF2-40B4-BE49-F238E27FC236}">
                    <a16:creationId xmlns:a16="http://schemas.microsoft.com/office/drawing/2014/main" id="{FC97F80D-BC15-4FAA-90B0-50837AFC8703}"/>
                  </a:ext>
                </a:extLst>
              </p:cNvPr>
              <p:cNvSpPr txBox="1"/>
              <p:nvPr/>
            </p:nvSpPr>
            <p:spPr>
              <a:xfrm>
                <a:off x="9356319" y="616936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3</m:t>
                      </m:r>
                    </m:oMath>
                  </m:oMathPara>
                </a14:m>
                <a:endParaRPr lang="en-US" sz="2500">
                  <a:latin typeface="Arial" panose="020B0604020202020204" pitchFamily="34" charset="0"/>
                  <a:cs typeface="Arial" panose="020B0604020202020204" pitchFamily="34" charset="0"/>
                </a:endParaRPr>
              </a:p>
            </p:txBody>
          </p:sp>
        </mc:Choice>
        <mc:Fallback xmlns="">
          <p:sp>
            <p:nvSpPr>
              <p:cNvPr id="78" name="TextBox 77">
                <a:extLst>
                  <a:ext uri="{FF2B5EF4-FFF2-40B4-BE49-F238E27FC236}">
                    <a16:creationId xmlns:a16="http://schemas.microsoft.com/office/drawing/2014/main" id="{FC97F80D-BC15-4FAA-90B0-50837AFC8703}"/>
                  </a:ext>
                </a:extLst>
              </p:cNvPr>
              <p:cNvSpPr txBox="1">
                <a:spLocks noRot="1" noChangeAspect="1" noMove="1" noResize="1" noEditPoints="1" noAdjustHandles="1" noChangeArrowheads="1" noChangeShapeType="1" noTextEdit="1"/>
              </p:cNvSpPr>
              <p:nvPr/>
            </p:nvSpPr>
            <p:spPr>
              <a:xfrm>
                <a:off x="9356319" y="6169368"/>
                <a:ext cx="630193" cy="477054"/>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9" name="TextBox 78">
                <a:extLst>
                  <a:ext uri="{FF2B5EF4-FFF2-40B4-BE49-F238E27FC236}">
                    <a16:creationId xmlns:a16="http://schemas.microsoft.com/office/drawing/2014/main" id="{C9019466-1A55-4049-8028-79CE234ABE5D}"/>
                  </a:ext>
                </a:extLst>
              </p:cNvPr>
              <p:cNvSpPr txBox="1"/>
              <p:nvPr/>
            </p:nvSpPr>
            <p:spPr>
              <a:xfrm>
                <a:off x="10086719" y="6174261"/>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sz="2500" b="0" i="1" smtClean="0">
                          <a:solidFill>
                            <a:srgbClr val="000000"/>
                          </a:solidFill>
                          <a:latin typeface="Cambria Math" panose="02040503050406030204" pitchFamily="18" charset="0"/>
                        </a:rPr>
                        <m:t>4</m:t>
                      </m:r>
                    </m:oMath>
                  </m:oMathPara>
                </a14:m>
                <a:endParaRPr lang="en-US" sz="2500">
                  <a:latin typeface="Arial" panose="020B0604020202020204" pitchFamily="34" charset="0"/>
                  <a:cs typeface="Arial" panose="020B0604020202020204" pitchFamily="34" charset="0"/>
                </a:endParaRPr>
              </a:p>
            </p:txBody>
          </p:sp>
        </mc:Choice>
        <mc:Fallback xmlns="">
          <p:sp>
            <p:nvSpPr>
              <p:cNvPr id="79" name="TextBox 78">
                <a:extLst>
                  <a:ext uri="{FF2B5EF4-FFF2-40B4-BE49-F238E27FC236}">
                    <a16:creationId xmlns:a16="http://schemas.microsoft.com/office/drawing/2014/main" id="{C9019466-1A55-4049-8028-79CE234ABE5D}"/>
                  </a:ext>
                </a:extLst>
              </p:cNvPr>
              <p:cNvSpPr txBox="1">
                <a:spLocks noRot="1" noChangeAspect="1" noMove="1" noResize="1" noEditPoints="1" noAdjustHandles="1" noChangeArrowheads="1" noChangeShapeType="1" noTextEdit="1"/>
              </p:cNvSpPr>
              <p:nvPr/>
            </p:nvSpPr>
            <p:spPr>
              <a:xfrm>
                <a:off x="10086719" y="6174261"/>
                <a:ext cx="630193" cy="477054"/>
              </a:xfrm>
              <a:prstGeom prst="rect">
                <a:avLst/>
              </a:prstGeom>
              <a:blipFill>
                <a:blip r:embed="rId11"/>
                <a:stretch>
                  <a:fillRect/>
                </a:stretch>
              </a:blipFill>
            </p:spPr>
            <p:txBody>
              <a:bodyPr/>
              <a:lstStyle/>
              <a:p>
                <a:r>
                  <a:rPr lang="en-US">
                    <a:noFill/>
                  </a:rPr>
                  <a:t> </a:t>
                </a:r>
              </a:p>
            </p:txBody>
          </p:sp>
        </mc:Fallback>
      </mc:AlternateContent>
      <p:cxnSp>
        <p:nvCxnSpPr>
          <p:cNvPr id="80" name="Straight Connector 79">
            <a:extLst>
              <a:ext uri="{FF2B5EF4-FFF2-40B4-BE49-F238E27FC236}">
                <a16:creationId xmlns:a16="http://schemas.microsoft.com/office/drawing/2014/main" id="{2375CEAC-C808-4C23-A24B-DE9C2CDF21A4}"/>
              </a:ext>
            </a:extLst>
          </p:cNvPr>
          <p:cNvCxnSpPr>
            <a:cxnSpLocks/>
          </p:cNvCxnSpPr>
          <p:nvPr/>
        </p:nvCxnSpPr>
        <p:spPr>
          <a:xfrm>
            <a:off x="10342288" y="4936422"/>
            <a:ext cx="20912" cy="1236051"/>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0EBEF8AB-36A4-4EDB-9D98-BEC2BB8C0D27}"/>
              </a:ext>
            </a:extLst>
          </p:cNvPr>
          <p:cNvCxnSpPr>
            <a:cxnSpLocks/>
          </p:cNvCxnSpPr>
          <p:nvPr/>
        </p:nvCxnSpPr>
        <p:spPr>
          <a:xfrm flipH="1">
            <a:off x="7691921" y="4946992"/>
            <a:ext cx="2650367" cy="266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9A1B3E26-58AA-4B63-9154-407FBD2D5147}"/>
              </a:ext>
            </a:extLst>
          </p:cNvPr>
          <p:cNvCxnSpPr>
            <a:cxnSpLocks/>
          </p:cNvCxnSpPr>
          <p:nvPr/>
        </p:nvCxnSpPr>
        <p:spPr>
          <a:xfrm>
            <a:off x="9982200" y="4215424"/>
            <a:ext cx="22853" cy="1957049"/>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83" name="Oval 82">
            <a:extLst>
              <a:ext uri="{FF2B5EF4-FFF2-40B4-BE49-F238E27FC236}">
                <a16:creationId xmlns:a16="http://schemas.microsoft.com/office/drawing/2014/main" id="{7C61BE31-5717-425E-8169-5004567C1225}"/>
              </a:ext>
            </a:extLst>
          </p:cNvPr>
          <p:cNvSpPr/>
          <p:nvPr/>
        </p:nvSpPr>
        <p:spPr>
          <a:xfrm>
            <a:off x="10276834" y="4877221"/>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Oval 83">
            <a:extLst>
              <a:ext uri="{FF2B5EF4-FFF2-40B4-BE49-F238E27FC236}">
                <a16:creationId xmlns:a16="http://schemas.microsoft.com/office/drawing/2014/main" id="{821EDE79-7DC3-49C8-A55F-C60DD03BAEC1}"/>
              </a:ext>
            </a:extLst>
          </p:cNvPr>
          <p:cNvSpPr/>
          <p:nvPr/>
        </p:nvSpPr>
        <p:spPr>
          <a:xfrm>
            <a:off x="9930129" y="4167195"/>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Oval 84">
            <a:extLst>
              <a:ext uri="{FF2B5EF4-FFF2-40B4-BE49-F238E27FC236}">
                <a16:creationId xmlns:a16="http://schemas.microsoft.com/office/drawing/2014/main" id="{4A0C398F-A21F-4C8D-9166-540AD01CC999}"/>
              </a:ext>
            </a:extLst>
          </p:cNvPr>
          <p:cNvSpPr/>
          <p:nvPr/>
        </p:nvSpPr>
        <p:spPr>
          <a:xfrm>
            <a:off x="9301289" y="3613637"/>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Oval 85">
            <a:extLst>
              <a:ext uri="{FF2B5EF4-FFF2-40B4-BE49-F238E27FC236}">
                <a16:creationId xmlns:a16="http://schemas.microsoft.com/office/drawing/2014/main" id="{2832238E-ACEE-4800-A946-0D330BF32249}"/>
              </a:ext>
            </a:extLst>
          </p:cNvPr>
          <p:cNvSpPr/>
          <p:nvPr/>
        </p:nvSpPr>
        <p:spPr>
          <a:xfrm>
            <a:off x="8304113" y="4882423"/>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person riding a motorcycle&#10;&#10;Description automatically generated">
            <a:extLst>
              <a:ext uri="{FF2B5EF4-FFF2-40B4-BE49-F238E27FC236}">
                <a16:creationId xmlns:a16="http://schemas.microsoft.com/office/drawing/2014/main" id="{6FCB2509-FD50-4156-ADBB-4F7D6429E2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0287" y="2704050"/>
            <a:ext cx="5610665" cy="3740443"/>
          </a:xfrm>
          <a:prstGeom prst="rect">
            <a:avLst/>
          </a:prstGeom>
          <a:ln>
            <a:noFill/>
          </a:ln>
          <a:effectLst>
            <a:softEdge rad="112500"/>
          </a:effectLst>
        </p:spPr>
      </p:pic>
    </p:spTree>
    <p:extLst>
      <p:ext uri="{BB962C8B-B14F-4D97-AF65-F5344CB8AC3E}">
        <p14:creationId xmlns:p14="http://schemas.microsoft.com/office/powerpoint/2010/main" val="9019103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a:extLst>
              <a:ext uri="{FF2B5EF4-FFF2-40B4-BE49-F238E27FC236}">
                <a16:creationId xmlns:a16="http://schemas.microsoft.com/office/drawing/2014/main" id="{5AC8018A-BBCC-42C1-8676-B563698C986E}"/>
              </a:ext>
            </a:extLst>
          </p:cNvPr>
          <p:cNvSpPr>
            <a:spLocks noChangeArrowheads="1"/>
          </p:cNvSpPr>
          <p:nvPr/>
        </p:nvSpPr>
        <p:spPr bwMode="auto">
          <a:xfrm>
            <a:off x="715590" y="164868"/>
            <a:ext cx="8280543" cy="1219200"/>
          </a:xfrm>
          <a:prstGeom prst="rect">
            <a:avLst/>
          </a:prstGeom>
          <a:solidFill>
            <a:schemeClr val="bg1"/>
          </a:solidFill>
          <a:ln w="9525">
            <a:solidFill>
              <a:srgbClr val="FB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sz="2500">
              <a:latin typeface="Arial" panose="020B0604020202020204" pitchFamily="34" charset="0"/>
              <a:cs typeface="Arial" panose="020B0604020202020204" pitchFamily="34" charset="0"/>
            </a:endParaRPr>
          </a:p>
        </p:txBody>
      </p:sp>
      <p:grpSp>
        <p:nvGrpSpPr>
          <p:cNvPr id="8" name="Group 7">
            <a:extLst>
              <a:ext uri="{FF2B5EF4-FFF2-40B4-BE49-F238E27FC236}">
                <a16:creationId xmlns:a16="http://schemas.microsoft.com/office/drawing/2014/main" id="{39668128-9379-4A55-96BE-30712CBC0C2B}"/>
              </a:ext>
            </a:extLst>
          </p:cNvPr>
          <p:cNvGrpSpPr/>
          <p:nvPr/>
        </p:nvGrpSpPr>
        <p:grpSpPr>
          <a:xfrm>
            <a:off x="-164870" y="26753"/>
            <a:ext cx="11379492" cy="541687"/>
            <a:chOff x="74035" y="2233973"/>
            <a:chExt cx="11308984" cy="756154"/>
          </a:xfrm>
        </p:grpSpPr>
        <p:grpSp>
          <p:nvGrpSpPr>
            <p:cNvPr id="9" name="Group 70">
              <a:extLst>
                <a:ext uri="{FF2B5EF4-FFF2-40B4-BE49-F238E27FC236}">
                  <a16:creationId xmlns:a16="http://schemas.microsoft.com/office/drawing/2014/main" id="{3A509A4B-213D-48EE-B6B3-2E76ADE29C4C}"/>
                </a:ext>
              </a:extLst>
            </p:cNvPr>
            <p:cNvGrpSpPr>
              <a:grpSpLocks/>
            </p:cNvGrpSpPr>
            <p:nvPr/>
          </p:nvGrpSpPr>
          <p:grpSpPr bwMode="auto">
            <a:xfrm>
              <a:off x="286102" y="2280389"/>
              <a:ext cx="11096917" cy="708275"/>
              <a:chOff x="564744" y="3403331"/>
              <a:chExt cx="5714394" cy="1364238"/>
            </a:xfrm>
          </p:grpSpPr>
          <p:pic>
            <p:nvPicPr>
              <p:cNvPr id="12" name="Picture 11" descr="empty-green-rectangle">
                <a:extLst>
                  <a:ext uri="{FF2B5EF4-FFF2-40B4-BE49-F238E27FC236}">
                    <a16:creationId xmlns:a16="http://schemas.microsoft.com/office/drawing/2014/main" id="{4400B3E8-CB9B-4DB9-9CA5-1F760EC7CF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4" y="3403331"/>
                <a:ext cx="571439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green-top-faded">
                <a:extLst>
                  <a:ext uri="{FF2B5EF4-FFF2-40B4-BE49-F238E27FC236}">
                    <a16:creationId xmlns:a16="http://schemas.microsoft.com/office/drawing/2014/main" id="{64C0FB6A-9DB7-403E-85FA-BC1267CCB3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 name="TextBox 9">
              <a:extLst>
                <a:ext uri="{FF2B5EF4-FFF2-40B4-BE49-F238E27FC236}">
                  <a16:creationId xmlns:a16="http://schemas.microsoft.com/office/drawing/2014/main" id="{569A03C6-C8B4-4C1A-BEA4-3C181EE6836E}"/>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11" name="Rectangle 1026060">
              <a:extLst>
                <a:ext uri="{FF2B5EF4-FFF2-40B4-BE49-F238E27FC236}">
                  <a16:creationId xmlns:a16="http://schemas.microsoft.com/office/drawing/2014/main" id="{944F9908-96D8-4EA3-9322-81D62D21A494}"/>
                </a:ext>
              </a:extLst>
            </p:cNvPr>
            <p:cNvSpPr>
              <a:spLocks noChangeArrowheads="1"/>
            </p:cNvSpPr>
            <p:nvPr/>
          </p:nvSpPr>
          <p:spPr bwMode="auto">
            <a:xfrm>
              <a:off x="1209204" y="2233973"/>
              <a:ext cx="93276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Các phương trình của chuyển động thẳng biến đổi đều</a:t>
              </a:r>
              <a:endParaRPr lang="en-US" sz="2800" dirty="0">
                <a:cs typeface="Arial" panose="020B0604020202020204" pitchFamily="34" charset="0"/>
              </a:endParaRPr>
            </a:p>
          </p:txBody>
        </p:sp>
      </p:grpSp>
      <p:grpSp>
        <p:nvGrpSpPr>
          <p:cNvPr id="14" name="Group 13">
            <a:extLst>
              <a:ext uri="{FF2B5EF4-FFF2-40B4-BE49-F238E27FC236}">
                <a16:creationId xmlns:a16="http://schemas.microsoft.com/office/drawing/2014/main" id="{09758CC0-4881-4838-AC98-745BE266C6BE}"/>
              </a:ext>
            </a:extLst>
          </p:cNvPr>
          <p:cNvGrpSpPr/>
          <p:nvPr/>
        </p:nvGrpSpPr>
        <p:grpSpPr>
          <a:xfrm>
            <a:off x="6894343" y="2892282"/>
            <a:ext cx="3869649" cy="851445"/>
            <a:chOff x="838200" y="3178924"/>
            <a:chExt cx="3869649" cy="1308472"/>
          </a:xfrm>
        </p:grpSpPr>
        <p:pic>
          <p:nvPicPr>
            <p:cNvPr id="15" name="Picture 14" descr="empty-red-rectangle">
              <a:extLst>
                <a:ext uri="{FF2B5EF4-FFF2-40B4-BE49-F238E27FC236}">
                  <a16:creationId xmlns:a16="http://schemas.microsoft.com/office/drawing/2014/main" id="{525EE35A-AE91-4022-A31D-346C4EB91E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16" name="Object 60">
                  <a:extLst>
                    <a:ext uri="{FF2B5EF4-FFF2-40B4-BE49-F238E27FC236}">
                      <a16:creationId xmlns:a16="http://schemas.microsoft.com/office/drawing/2014/main" id="{9E4B6ED6-C6C8-4E0B-B9F4-79ED782E669A}"/>
                    </a:ext>
                  </a:extLst>
                </p:cNvPr>
                <p:cNvSpPr txBox="1"/>
                <p:nvPr/>
              </p:nvSpPr>
              <p:spPr bwMode="auto">
                <a:xfrm>
                  <a:off x="1431249" y="3295184"/>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𝑎𝑡</m:t>
                        </m:r>
                      </m:oMath>
                    </m:oMathPara>
                  </a14:m>
                  <a:endParaRPr lang="en-US" sz="3000">
                    <a:latin typeface="Arial" panose="020B0604020202020204" pitchFamily="34" charset="0"/>
                    <a:cs typeface="Arial" panose="020B0604020202020204" pitchFamily="34" charset="0"/>
                  </a:endParaRPr>
                </a:p>
              </p:txBody>
            </p:sp>
          </mc:Choice>
          <mc:Fallback xmlns="">
            <p:sp>
              <p:nvSpPr>
                <p:cNvPr id="16" name="Object 60">
                  <a:extLst>
                    <a:ext uri="{FF2B5EF4-FFF2-40B4-BE49-F238E27FC236}">
                      <a16:creationId xmlns:a16="http://schemas.microsoft.com/office/drawing/2014/main" id="{9E4B6ED6-C6C8-4E0B-B9F4-79ED782E669A}"/>
                    </a:ext>
                  </a:extLst>
                </p:cNvPr>
                <p:cNvSpPr txBox="1">
                  <a:spLocks noRot="1" noChangeAspect="1" noMove="1" noResize="1" noEditPoints="1" noAdjustHandles="1" noChangeArrowheads="1" noChangeShapeType="1" noTextEdit="1"/>
                </p:cNvSpPr>
                <p:nvPr/>
              </p:nvSpPr>
              <p:spPr bwMode="auto">
                <a:xfrm>
                  <a:off x="1431249" y="3295184"/>
                  <a:ext cx="3276600" cy="1192212"/>
                </a:xfrm>
                <a:prstGeom prst="rect">
                  <a:avLst/>
                </a:prstGeom>
                <a:blipFill>
                  <a:blip r:embed="rId5"/>
                  <a:stretch>
                    <a:fillRect/>
                  </a:stretch>
                </a:blipFill>
                <a:ln>
                  <a:noFill/>
                </a:ln>
                <a:effectLst/>
              </p:spPr>
              <p:txBody>
                <a:bodyPr/>
                <a:lstStyle/>
                <a:p>
                  <a:r>
                    <a:rPr lang="en-US">
                      <a:noFill/>
                    </a:rPr>
                    <a:t> </a:t>
                  </a:r>
                </a:p>
              </p:txBody>
            </p:sp>
          </mc:Fallback>
        </mc:AlternateContent>
      </p:grpSp>
      <p:sp>
        <p:nvSpPr>
          <p:cNvPr id="30" name="Rectangle 1026060">
            <a:extLst>
              <a:ext uri="{FF2B5EF4-FFF2-40B4-BE49-F238E27FC236}">
                <a16:creationId xmlns:a16="http://schemas.microsoft.com/office/drawing/2014/main" id="{B99B6FAC-549C-457F-A30B-756F38CBDA83}"/>
              </a:ext>
            </a:extLst>
          </p:cNvPr>
          <p:cNvSpPr>
            <a:spLocks noChangeArrowheads="1"/>
          </p:cNvSpPr>
          <p:nvPr/>
        </p:nvSpPr>
        <p:spPr bwMode="auto">
          <a:xfrm>
            <a:off x="3871672" y="6348642"/>
            <a:ext cx="4356384" cy="449354"/>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200">
                <a:latin typeface="Arial" panose="020B0604020202020204" pitchFamily="34" charset="0"/>
                <a:cs typeface="Arial" panose="020B0604020202020204" pitchFamily="34" charset="0"/>
              </a:rPr>
              <a:t>Đồ thị có dạng một đường thẳng</a:t>
            </a:r>
            <a:endParaRPr lang="en-US" altLang="en-US" sz="2200">
              <a:solidFill>
                <a:srgbClr val="C00000"/>
              </a:solidFill>
              <a:latin typeface="Arial" panose="020B0604020202020204" pitchFamily="34" charset="0"/>
            </a:endParaRPr>
          </a:p>
        </p:txBody>
      </p:sp>
      <p:pic>
        <p:nvPicPr>
          <p:cNvPr id="3" name="Picture 2">
            <a:extLst>
              <a:ext uri="{FF2B5EF4-FFF2-40B4-BE49-F238E27FC236}">
                <a16:creationId xmlns:a16="http://schemas.microsoft.com/office/drawing/2014/main" id="{33F7D900-D4DC-403F-ADA8-DFD86FA351C7}"/>
              </a:ext>
            </a:extLst>
          </p:cNvPr>
          <p:cNvPicPr>
            <a:picLocks noChangeAspect="1"/>
          </p:cNvPicPr>
          <p:nvPr/>
        </p:nvPicPr>
        <p:blipFill>
          <a:blip r:embed="rId6"/>
          <a:stretch>
            <a:fillRect/>
          </a:stretch>
        </p:blipFill>
        <p:spPr>
          <a:xfrm>
            <a:off x="6217429" y="3935930"/>
            <a:ext cx="4021253" cy="2331913"/>
          </a:xfrm>
          <a:prstGeom prst="rect">
            <a:avLst/>
          </a:prstGeom>
        </p:spPr>
      </p:pic>
      <p:sp>
        <p:nvSpPr>
          <p:cNvPr id="26" name="Rectangle 1026060">
            <a:extLst>
              <a:ext uri="{FF2B5EF4-FFF2-40B4-BE49-F238E27FC236}">
                <a16:creationId xmlns:a16="http://schemas.microsoft.com/office/drawing/2014/main" id="{D8903907-D354-482B-BD75-4DDDEE581063}"/>
              </a:ext>
            </a:extLst>
          </p:cNvPr>
          <p:cNvSpPr>
            <a:spLocks noChangeArrowheads="1"/>
          </p:cNvSpPr>
          <p:nvPr/>
        </p:nvSpPr>
        <p:spPr bwMode="auto">
          <a:xfrm>
            <a:off x="446243" y="2396988"/>
            <a:ext cx="10983757" cy="449354"/>
          </a:xfrm>
          <a:prstGeom prst="rect">
            <a:avLst/>
          </a:prstGeom>
          <a:noFill/>
          <a:ln w="9525" algn="ctr">
            <a:noFill/>
            <a:miter lim="800000"/>
            <a:headEnd/>
            <a:tailEnd/>
          </a:ln>
        </p:spPr>
        <p:txBody>
          <a:bodyPr wrap="square" lIns="109728" tIns="54864" rIns="109728" bIns="54864">
            <a:spAutoFit/>
          </a:bodyPr>
          <a:lstStyle/>
          <a:p>
            <a:r>
              <a:rPr lang="en-US" sz="2200">
                <a:latin typeface="Arial" panose="020B0604020202020204" pitchFamily="34" charset="0"/>
                <a:cs typeface="Arial" panose="020B0604020202020204" pitchFamily="34" charset="0"/>
              </a:rPr>
              <a:t>Xét thời điểm t</a:t>
            </a:r>
            <a:r>
              <a:rPr lang="en-US" sz="2200" baseline="-25000">
                <a:latin typeface="Arial" panose="020B0604020202020204" pitchFamily="34" charset="0"/>
                <a:cs typeface="Arial" panose="020B0604020202020204" pitchFamily="34" charset="0"/>
              </a:rPr>
              <a:t>0</a:t>
            </a:r>
            <a:r>
              <a:rPr lang="en-US" sz="2200">
                <a:latin typeface="Arial" panose="020B0604020202020204" pitchFamily="34" charset="0"/>
                <a:cs typeface="Arial" panose="020B0604020202020204" pitchFamily="34" charset="0"/>
              </a:rPr>
              <a:t> = 0, vật chuyển động có vận tốc v</a:t>
            </a:r>
            <a:r>
              <a:rPr lang="en-US" sz="2200" baseline="-25000">
                <a:latin typeface="Arial" panose="020B0604020202020204" pitchFamily="34" charset="0"/>
                <a:cs typeface="Arial" panose="020B0604020202020204" pitchFamily="34" charset="0"/>
              </a:rPr>
              <a:t>0</a:t>
            </a:r>
            <a:r>
              <a:rPr lang="en-US" sz="2200">
                <a:latin typeface="Arial" panose="020B0604020202020204" pitchFamily="34" charset="0"/>
                <a:cs typeface="Arial" panose="020B0604020202020204" pitchFamily="34" charset="0"/>
              </a:rPr>
              <a:t>. Tại thời điểm t, vật có vận tốc v. </a:t>
            </a:r>
          </a:p>
        </p:txBody>
      </p:sp>
      <p:sp>
        <p:nvSpPr>
          <p:cNvPr id="21" name="Text Box 13">
            <a:extLst>
              <a:ext uri="{FF2B5EF4-FFF2-40B4-BE49-F238E27FC236}">
                <a16:creationId xmlns:a16="http://schemas.microsoft.com/office/drawing/2014/main" id="{8AB49162-FAF2-4F1A-9AE3-9E187E8F8E7E}"/>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Các phương trình của chuyển động thẳng biến đổi đều</a:t>
            </a:r>
          </a:p>
        </p:txBody>
      </p:sp>
      <p:grpSp>
        <p:nvGrpSpPr>
          <p:cNvPr id="22" name="Group 21">
            <a:extLst>
              <a:ext uri="{FF2B5EF4-FFF2-40B4-BE49-F238E27FC236}">
                <a16:creationId xmlns:a16="http://schemas.microsoft.com/office/drawing/2014/main" id="{62EF3E44-6DE2-4E43-81E3-C61505419E08}"/>
              </a:ext>
            </a:extLst>
          </p:cNvPr>
          <p:cNvGrpSpPr/>
          <p:nvPr/>
        </p:nvGrpSpPr>
        <p:grpSpPr>
          <a:xfrm>
            <a:off x="338942" y="731676"/>
            <a:ext cx="785094" cy="325264"/>
            <a:chOff x="5867400" y="402866"/>
            <a:chExt cx="785094" cy="406303"/>
          </a:xfrm>
        </p:grpSpPr>
        <p:sp>
          <p:nvSpPr>
            <p:cNvPr id="23" name="Arrow: Pentagon 22">
              <a:extLst>
                <a:ext uri="{FF2B5EF4-FFF2-40B4-BE49-F238E27FC236}">
                  <a16:creationId xmlns:a16="http://schemas.microsoft.com/office/drawing/2014/main" id="{E3245494-E4CF-4CC0-93D5-88A69CFCB951}"/>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Chevron 23">
              <a:extLst>
                <a:ext uri="{FF2B5EF4-FFF2-40B4-BE49-F238E27FC236}">
                  <a16:creationId xmlns:a16="http://schemas.microsoft.com/office/drawing/2014/main" id="{8791A3B3-E727-4049-8C59-6BD5FB071CB1}"/>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7" name="Text Box 6">
            <a:extLst>
              <a:ext uri="{FF2B5EF4-FFF2-40B4-BE49-F238E27FC236}">
                <a16:creationId xmlns:a16="http://schemas.microsoft.com/office/drawing/2014/main" id="{E116D2FE-252D-4E76-9511-1DD9D0E4E0E3}"/>
              </a:ext>
            </a:extLst>
          </p:cNvPr>
          <p:cNvSpPr txBox="1">
            <a:spLocks noChangeArrowheads="1"/>
          </p:cNvSpPr>
          <p:nvPr/>
        </p:nvSpPr>
        <p:spPr bwMode="auto">
          <a:xfrm>
            <a:off x="381942" y="1274762"/>
            <a:ext cx="3383658" cy="4778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gia tốc</a:t>
            </a:r>
          </a:p>
        </p:txBody>
      </p:sp>
      <p:sp>
        <p:nvSpPr>
          <p:cNvPr id="29" name="Text Box 6">
            <a:extLst>
              <a:ext uri="{FF2B5EF4-FFF2-40B4-BE49-F238E27FC236}">
                <a16:creationId xmlns:a16="http://schemas.microsoft.com/office/drawing/2014/main" id="{209E49E2-24E2-49FE-8E38-4DD613F69785}"/>
              </a:ext>
            </a:extLst>
          </p:cNvPr>
          <p:cNvSpPr txBox="1">
            <a:spLocks noChangeArrowheads="1"/>
          </p:cNvSpPr>
          <p:nvPr/>
        </p:nvSpPr>
        <p:spPr bwMode="auto">
          <a:xfrm>
            <a:off x="381000" y="1981200"/>
            <a:ext cx="3962400" cy="4778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vận tốc</a:t>
            </a:r>
          </a:p>
        </p:txBody>
      </p:sp>
      <p:grpSp>
        <p:nvGrpSpPr>
          <p:cNvPr id="31" name="Group 30">
            <a:extLst>
              <a:ext uri="{FF2B5EF4-FFF2-40B4-BE49-F238E27FC236}">
                <a16:creationId xmlns:a16="http://schemas.microsoft.com/office/drawing/2014/main" id="{06794DCE-5E26-4DCE-8DCE-9A5265A1AFC5}"/>
              </a:ext>
            </a:extLst>
          </p:cNvPr>
          <p:cNvGrpSpPr/>
          <p:nvPr/>
        </p:nvGrpSpPr>
        <p:grpSpPr>
          <a:xfrm>
            <a:off x="3575099" y="1179379"/>
            <a:ext cx="3800749" cy="838190"/>
            <a:chOff x="838200" y="3178924"/>
            <a:chExt cx="3800749" cy="1401742"/>
          </a:xfrm>
        </p:grpSpPr>
        <p:pic>
          <p:nvPicPr>
            <p:cNvPr id="32" name="Picture 31" descr="empty-red-rectangle">
              <a:extLst>
                <a:ext uri="{FF2B5EF4-FFF2-40B4-BE49-F238E27FC236}">
                  <a16:creationId xmlns:a16="http://schemas.microsoft.com/office/drawing/2014/main" id="{9CE57F40-687A-4630-9AFC-94F267D217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33" name="Object 60">
                  <a:extLst>
                    <a:ext uri="{FF2B5EF4-FFF2-40B4-BE49-F238E27FC236}">
                      <a16:creationId xmlns:a16="http://schemas.microsoft.com/office/drawing/2014/main" id="{E82EF194-2EE5-4A87-B18D-AE70EA40AC57}"/>
                    </a:ext>
                  </a:extLst>
                </p:cNvPr>
                <p:cNvSpPr txBox="1"/>
                <p:nvPr/>
              </p:nvSpPr>
              <p:spPr bwMode="auto">
                <a:xfrm>
                  <a:off x="1362349" y="3388454"/>
                  <a:ext cx="3276600" cy="1192212"/>
                </a:xfrm>
                <a:prstGeom prst="rect">
                  <a:avLst/>
                </a:prstGeom>
                <a:noFill/>
                <a:ln>
                  <a:noFill/>
                </a:ln>
                <a:effectLst/>
              </p:spPr>
              <p:txBody>
                <a:bodyPr>
                  <a:noAutofit/>
                </a:bodyPr>
                <a:lstStyle/>
                <a:p>
                  <a14:m>
                    <m:oMath xmlns:m="http://schemas.openxmlformats.org/officeDocument/2006/math">
                      <m:r>
                        <a:rPr lang="en-US" sz="2600" b="0" i="1" smtClean="0">
                          <a:solidFill>
                            <a:srgbClr val="000000"/>
                          </a:solidFill>
                          <a:latin typeface="Cambria Math" panose="02040503050406030204" pitchFamily="18" charset="0"/>
                        </a:rPr>
                        <m:t>𝑎</m:t>
                      </m:r>
                      <m:r>
                        <a:rPr lang="en-US" sz="2600" i="1">
                          <a:solidFill>
                            <a:srgbClr val="000000"/>
                          </a:solidFill>
                          <a:latin typeface="Cambria Math" panose="02040503050406030204" pitchFamily="18" charset="0"/>
                        </a:rPr>
                        <m:t>=</m:t>
                      </m:r>
                    </m:oMath>
                  </a14:m>
                  <a:r>
                    <a:rPr lang="en-US" sz="2600">
                      <a:latin typeface="Arial" panose="020B0604020202020204" pitchFamily="34" charset="0"/>
                      <a:cs typeface="Arial" panose="020B0604020202020204" pitchFamily="34" charset="0"/>
                    </a:rPr>
                    <a:t> hằng số</a:t>
                  </a:r>
                </a:p>
              </p:txBody>
            </p:sp>
          </mc:Choice>
          <mc:Fallback xmlns="">
            <p:sp>
              <p:nvSpPr>
                <p:cNvPr id="33" name="Object 60">
                  <a:extLst>
                    <a:ext uri="{FF2B5EF4-FFF2-40B4-BE49-F238E27FC236}">
                      <a16:creationId xmlns:a16="http://schemas.microsoft.com/office/drawing/2014/main" id="{E82EF194-2EE5-4A87-B18D-AE70EA40AC57}"/>
                    </a:ext>
                  </a:extLst>
                </p:cNvPr>
                <p:cNvSpPr txBox="1">
                  <a:spLocks noRot="1" noChangeAspect="1" noMove="1" noResize="1" noEditPoints="1" noAdjustHandles="1" noChangeArrowheads="1" noChangeShapeType="1" noTextEdit="1"/>
                </p:cNvSpPr>
                <p:nvPr/>
              </p:nvSpPr>
              <p:spPr bwMode="auto">
                <a:xfrm>
                  <a:off x="1362349" y="3388454"/>
                  <a:ext cx="3276600" cy="1192212"/>
                </a:xfrm>
                <a:prstGeom prst="rect">
                  <a:avLst/>
                </a:prstGeom>
                <a:blipFill>
                  <a:blip r:embed="rId7"/>
                  <a:stretch>
                    <a:fillRect t="-7692"/>
                  </a:stretch>
                </a:blipFill>
                <a:ln>
                  <a:noFill/>
                </a:ln>
                <a:effectLst/>
              </p:spPr>
              <p:txBody>
                <a:bodyPr/>
                <a:lstStyle/>
                <a:p>
                  <a:r>
                    <a:rPr lang="en-US">
                      <a:noFill/>
                    </a:rPr>
                    <a:t> </a:t>
                  </a:r>
                </a:p>
              </p:txBody>
            </p:sp>
          </mc:Fallback>
        </mc:AlternateContent>
      </p:grpSp>
      <p:sp>
        <p:nvSpPr>
          <p:cNvPr id="34" name="TextBox 33">
            <a:extLst>
              <a:ext uri="{FF2B5EF4-FFF2-40B4-BE49-F238E27FC236}">
                <a16:creationId xmlns:a16="http://schemas.microsoft.com/office/drawing/2014/main" id="{079F083D-967A-486F-9030-966565352F66}"/>
              </a:ext>
            </a:extLst>
          </p:cNvPr>
          <p:cNvSpPr txBox="1"/>
          <p:nvPr/>
        </p:nvSpPr>
        <p:spPr>
          <a:xfrm>
            <a:off x="446243" y="2998220"/>
            <a:ext cx="5771186" cy="430887"/>
          </a:xfrm>
          <a:prstGeom prst="rect">
            <a:avLst/>
          </a:prstGeom>
          <a:noFill/>
        </p:spPr>
        <p:txBody>
          <a:bodyPr wrap="square">
            <a:spAutoFit/>
          </a:bodyPr>
          <a:lstStyle/>
          <a:p>
            <a:r>
              <a:rPr lang="en-US" sz="2200">
                <a:latin typeface="Arial" panose="020B0604020202020204" pitchFamily="34" charset="0"/>
                <a:cs typeface="Arial" panose="020B0604020202020204" pitchFamily="34" charset="0"/>
              </a:rPr>
              <a:t>PT vận tốc của vật CĐ thẳng biến đổi đều:</a:t>
            </a:r>
          </a:p>
        </p:txBody>
      </p:sp>
      <p:pic>
        <p:nvPicPr>
          <p:cNvPr id="36" name="Picture 35">
            <a:extLst>
              <a:ext uri="{FF2B5EF4-FFF2-40B4-BE49-F238E27FC236}">
                <a16:creationId xmlns:a16="http://schemas.microsoft.com/office/drawing/2014/main" id="{9D516552-7147-44B2-B9C0-05A99A819408}"/>
              </a:ext>
            </a:extLst>
          </p:cNvPr>
          <p:cNvPicPr>
            <a:picLocks noChangeAspect="1"/>
          </p:cNvPicPr>
          <p:nvPr/>
        </p:nvPicPr>
        <p:blipFill>
          <a:blip r:embed="rId8"/>
          <a:stretch>
            <a:fillRect/>
          </a:stretch>
        </p:blipFill>
        <p:spPr>
          <a:xfrm>
            <a:off x="203569" y="3960807"/>
            <a:ext cx="3025410" cy="2254228"/>
          </a:xfrm>
          <a:prstGeom prst="rect">
            <a:avLst/>
          </a:prstGeom>
        </p:spPr>
      </p:pic>
      <p:sp>
        <p:nvSpPr>
          <p:cNvPr id="37" name="Rectangle 1026060">
            <a:extLst>
              <a:ext uri="{FF2B5EF4-FFF2-40B4-BE49-F238E27FC236}">
                <a16:creationId xmlns:a16="http://schemas.microsoft.com/office/drawing/2014/main" id="{DB4681DE-FC2F-4D26-9355-834418F42AA3}"/>
              </a:ext>
            </a:extLst>
          </p:cNvPr>
          <p:cNvSpPr>
            <a:spLocks noChangeArrowheads="1"/>
          </p:cNvSpPr>
          <p:nvPr/>
        </p:nvSpPr>
        <p:spPr bwMode="auto">
          <a:xfrm>
            <a:off x="2648080" y="4786970"/>
            <a:ext cx="3066920" cy="787908"/>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200" dirty="0" err="1">
                <a:latin typeface="Arial" panose="020B0604020202020204" pitchFamily="34" charset="0"/>
                <a:cs typeface="Arial" panose="020B0604020202020204" pitchFamily="34" charset="0"/>
              </a:rPr>
              <a:t>Nhanh</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dần</a:t>
            </a:r>
            <a:endParaRPr lang="en-US" altLang="en-US" sz="2200" dirty="0">
              <a:latin typeface="Arial" panose="020B0604020202020204" pitchFamily="34" charset="0"/>
              <a:cs typeface="Arial" panose="020B0604020202020204" pitchFamily="34" charset="0"/>
            </a:endParaRPr>
          </a:p>
          <a:p>
            <a:pPr algn="ctr" defTabSz="1095376">
              <a:spcBef>
                <a:spcPts val="0"/>
              </a:spcBef>
              <a:buClr>
                <a:schemeClr val="tx2"/>
              </a:buClr>
              <a:buSzPct val="95000"/>
              <a:defRPr/>
            </a:pPr>
            <a:r>
              <a:rPr lang="en-US" altLang="en-US" sz="2200" dirty="0">
                <a:latin typeface="Arial" panose="020B0604020202020204" pitchFamily="34" charset="0"/>
                <a:cs typeface="Arial" panose="020B0604020202020204" pitchFamily="34" charset="0"/>
              </a:rPr>
              <a:t>a </a:t>
            </a:r>
            <a:r>
              <a:rPr lang="en-US" altLang="en-US" sz="2200" dirty="0" err="1">
                <a:latin typeface="Arial" panose="020B0604020202020204" pitchFamily="34" charset="0"/>
                <a:cs typeface="Arial" panose="020B0604020202020204" pitchFamily="34" charset="0"/>
              </a:rPr>
              <a:t>cùng</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dấu</a:t>
            </a:r>
            <a:r>
              <a:rPr lang="en-US" altLang="en-US" sz="2200" dirty="0">
                <a:latin typeface="Arial" panose="020B0604020202020204" pitchFamily="34" charset="0"/>
                <a:cs typeface="Arial" panose="020B0604020202020204" pitchFamily="34" charset="0"/>
              </a:rPr>
              <a:t> </a:t>
            </a:r>
            <a:r>
              <a:rPr lang="en-US" altLang="en-US" sz="2200" dirty="0" err="1">
                <a:latin typeface="Arial" panose="020B0604020202020204" pitchFamily="34" charset="0"/>
                <a:cs typeface="Arial" panose="020B0604020202020204" pitchFamily="34" charset="0"/>
              </a:rPr>
              <a:t>với</a:t>
            </a:r>
            <a:r>
              <a:rPr lang="en-US" altLang="en-US" sz="2200" dirty="0">
                <a:latin typeface="Arial" panose="020B0604020202020204" pitchFamily="34" charset="0"/>
                <a:cs typeface="Arial" panose="020B0604020202020204" pitchFamily="34" charset="0"/>
              </a:rPr>
              <a:t> v</a:t>
            </a:r>
            <a:r>
              <a:rPr lang="en-US" altLang="en-US" sz="2200" baseline="-25000" dirty="0">
                <a:latin typeface="Arial" panose="020B0604020202020204" pitchFamily="34" charset="0"/>
                <a:cs typeface="Arial" panose="020B0604020202020204" pitchFamily="34" charset="0"/>
              </a:rPr>
              <a:t>0</a:t>
            </a:r>
            <a:endParaRPr lang="en-US" altLang="en-US" sz="2200" baseline="-25000" dirty="0">
              <a:solidFill>
                <a:srgbClr val="C00000"/>
              </a:solidFill>
              <a:latin typeface="Arial" panose="020B0604020202020204" pitchFamily="34" charset="0"/>
            </a:endParaRPr>
          </a:p>
        </p:txBody>
      </p:sp>
      <p:sp>
        <p:nvSpPr>
          <p:cNvPr id="38" name="Rectangle 1026060">
            <a:extLst>
              <a:ext uri="{FF2B5EF4-FFF2-40B4-BE49-F238E27FC236}">
                <a16:creationId xmlns:a16="http://schemas.microsoft.com/office/drawing/2014/main" id="{70B36129-DA8F-480D-ABC8-902B9F8603C7}"/>
              </a:ext>
            </a:extLst>
          </p:cNvPr>
          <p:cNvSpPr>
            <a:spLocks noChangeArrowheads="1"/>
          </p:cNvSpPr>
          <p:nvPr/>
        </p:nvSpPr>
        <p:spPr bwMode="auto">
          <a:xfrm>
            <a:off x="9089254" y="4791339"/>
            <a:ext cx="3026546" cy="787908"/>
          </a:xfrm>
          <a:prstGeom prst="rect">
            <a:avLst/>
          </a:prstGeom>
          <a:noFill/>
          <a:ln w="9525" algn="ctr">
            <a:noFill/>
            <a:miter lim="800000"/>
            <a:headEnd/>
            <a:tailEnd/>
          </a:ln>
        </p:spPr>
        <p:txBody>
          <a:bodyPr wrap="square" lIns="109728" tIns="54864" rIns="109728" bIns="54864">
            <a:spAutoFit/>
          </a:bodyPr>
          <a:lstStyle/>
          <a:p>
            <a:pPr algn="ctr" defTabSz="1095376">
              <a:spcBef>
                <a:spcPts val="0"/>
              </a:spcBef>
              <a:buClr>
                <a:schemeClr val="tx2"/>
              </a:buClr>
              <a:buSzPct val="95000"/>
              <a:defRPr/>
            </a:pPr>
            <a:r>
              <a:rPr lang="en-US" altLang="en-US" sz="2200">
                <a:latin typeface="Arial" panose="020B0604020202020204" pitchFamily="34" charset="0"/>
                <a:cs typeface="Arial" panose="020B0604020202020204" pitchFamily="34" charset="0"/>
              </a:rPr>
              <a:t>Chậm dần</a:t>
            </a:r>
          </a:p>
          <a:p>
            <a:pPr algn="ctr" defTabSz="1095376">
              <a:spcBef>
                <a:spcPts val="0"/>
              </a:spcBef>
              <a:buClr>
                <a:schemeClr val="tx2"/>
              </a:buClr>
              <a:buSzPct val="95000"/>
              <a:defRPr/>
            </a:pPr>
            <a:r>
              <a:rPr lang="en-US" altLang="en-US" sz="2200">
                <a:latin typeface="Arial" panose="020B0604020202020204" pitchFamily="34" charset="0"/>
                <a:cs typeface="Arial" panose="020B0604020202020204" pitchFamily="34" charset="0"/>
              </a:rPr>
              <a:t>a ngược dấu với v</a:t>
            </a:r>
            <a:r>
              <a:rPr lang="en-US" altLang="en-US" sz="2200" baseline="-25000">
                <a:latin typeface="Arial" panose="020B0604020202020204" pitchFamily="34" charset="0"/>
                <a:cs typeface="Arial" panose="020B0604020202020204" pitchFamily="34" charset="0"/>
              </a:rPr>
              <a:t>0</a:t>
            </a:r>
            <a:endParaRPr lang="en-US" altLang="en-US" sz="2200" baseline="-25000">
              <a:solidFill>
                <a:srgbClr val="C00000"/>
              </a:solidFill>
              <a:latin typeface="Arial" panose="020B0604020202020204" pitchFamily="34" charset="0"/>
            </a:endParaRPr>
          </a:p>
        </p:txBody>
      </p:sp>
    </p:spTree>
    <p:extLst>
      <p:ext uri="{BB962C8B-B14F-4D97-AF65-F5344CB8AC3E}">
        <p14:creationId xmlns:p14="http://schemas.microsoft.com/office/powerpoint/2010/main" val="3821723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6" grpId="0"/>
      <p:bldP spid="27" grpId="0" animBg="1"/>
      <p:bldP spid="29" grpId="0" animBg="1"/>
      <p:bldP spid="34" grpId="0"/>
      <p:bldP spid="37" grpId="0"/>
      <p:bldP spid="3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0104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2256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11225191" y="6224961"/>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189960" y="2508449"/>
            <a:ext cx="1213992"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p>
        </p:txBody>
      </p: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DEDD85C7-2BDC-4B19-A3E6-D44FE562ED84}"/>
                  </a:ext>
                </a:extLst>
              </p:cNvPr>
              <p:cNvSpPr txBox="1"/>
              <p:nvPr/>
            </p:nvSpPr>
            <p:spPr>
              <a:xfrm>
                <a:off x="7152927" y="6109659"/>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32" name="TextBox 31">
                <a:extLst>
                  <a:ext uri="{FF2B5EF4-FFF2-40B4-BE49-F238E27FC236}">
                    <a16:creationId xmlns:a16="http://schemas.microsoft.com/office/drawing/2014/main" id="{DEDD85C7-2BDC-4B19-A3E6-D44FE562ED84}"/>
                  </a:ext>
                </a:extLst>
              </p:cNvPr>
              <p:cNvSpPr txBox="1">
                <a:spLocks noRot="1" noChangeAspect="1" noMove="1" noResize="1" noEditPoints="1" noAdjustHandles="1" noChangeArrowheads="1" noChangeShapeType="1" noTextEdit="1"/>
              </p:cNvSpPr>
              <p:nvPr/>
            </p:nvSpPr>
            <p:spPr>
              <a:xfrm>
                <a:off x="7152927" y="6109659"/>
                <a:ext cx="630193" cy="477054"/>
              </a:xfrm>
              <a:prstGeom prst="rect">
                <a:avLst/>
              </a:prstGeom>
              <a:blipFill>
                <a:blip r:embed="rId4"/>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3299EE45-F2F9-488E-89BE-567001CD7BC6}"/>
                  </a:ext>
                </a:extLst>
              </p:cNvPr>
              <p:cNvSpPr txBox="1"/>
              <p:nvPr/>
            </p:nvSpPr>
            <p:spPr>
              <a:xfrm>
                <a:off x="10339855" y="609877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33" name="TextBox 32">
                <a:extLst>
                  <a:ext uri="{FF2B5EF4-FFF2-40B4-BE49-F238E27FC236}">
                    <a16:creationId xmlns:a16="http://schemas.microsoft.com/office/drawing/2014/main" id="{3299EE45-F2F9-488E-89BE-567001CD7BC6}"/>
                  </a:ext>
                </a:extLst>
              </p:cNvPr>
              <p:cNvSpPr txBox="1">
                <a:spLocks noRot="1" noChangeAspect="1" noMove="1" noResize="1" noEditPoints="1" noAdjustHandles="1" noChangeArrowheads="1" noChangeShapeType="1" noTextEdit="1"/>
              </p:cNvSpPr>
              <p:nvPr/>
            </p:nvSpPr>
            <p:spPr>
              <a:xfrm>
                <a:off x="10339855" y="6098773"/>
                <a:ext cx="630193" cy="477054"/>
              </a:xfrm>
              <a:prstGeom prst="rect">
                <a:avLst/>
              </a:prstGeom>
              <a:blipFill>
                <a:blip r:embed="rId5"/>
                <a:stretch>
                  <a:fillRect b="-1266"/>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DEDB41D2-D7E3-4A7E-A438-3C4C9BA0845D}"/>
              </a:ext>
            </a:extLst>
          </p:cNvPr>
          <p:cNvSpPr txBox="1"/>
          <p:nvPr/>
        </p:nvSpPr>
        <p:spPr>
          <a:xfrm>
            <a:off x="10344087" y="259735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B</a:t>
            </a:r>
            <a:endParaRPr lang="en-US" sz="2500">
              <a:solidFill>
                <a:srgbClr val="0070C0"/>
              </a:solidFill>
            </a:endParaRPr>
          </a:p>
        </p:txBody>
      </p:sp>
      <p:sp>
        <p:nvSpPr>
          <p:cNvPr id="39" name="TextBox 38">
            <a:extLst>
              <a:ext uri="{FF2B5EF4-FFF2-40B4-BE49-F238E27FC236}">
                <a16:creationId xmlns:a16="http://schemas.microsoft.com/office/drawing/2014/main" id="{2CC39060-59E9-4457-BA7B-0DF88AFCE668}"/>
              </a:ext>
            </a:extLst>
          </p:cNvPr>
          <p:cNvSpPr txBox="1"/>
          <p:nvPr/>
        </p:nvSpPr>
        <p:spPr>
          <a:xfrm>
            <a:off x="10476565" y="4487524"/>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C</a:t>
            </a:r>
            <a:endParaRPr lang="en-US" sz="2500">
              <a:solidFill>
                <a:srgbClr val="0070C0"/>
              </a:solidFill>
            </a:endParaRPr>
          </a:p>
        </p:txBody>
      </p:sp>
      <p:sp>
        <p:nvSpPr>
          <p:cNvPr id="40" name="TextBox 39">
            <a:extLst>
              <a:ext uri="{FF2B5EF4-FFF2-40B4-BE49-F238E27FC236}">
                <a16:creationId xmlns:a16="http://schemas.microsoft.com/office/drawing/2014/main" id="{FCBE4633-5EBA-453A-95C4-490D365FCC0E}"/>
              </a:ext>
            </a:extLst>
          </p:cNvPr>
          <p:cNvSpPr txBox="1"/>
          <p:nvPr/>
        </p:nvSpPr>
        <p:spPr>
          <a:xfrm>
            <a:off x="8681697" y="5707679"/>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grpSp>
        <p:nvGrpSpPr>
          <p:cNvPr id="14" name="Group 13">
            <a:extLst>
              <a:ext uri="{FF2B5EF4-FFF2-40B4-BE49-F238E27FC236}">
                <a16:creationId xmlns:a16="http://schemas.microsoft.com/office/drawing/2014/main" id="{B7C636F0-42EE-47E2-A59E-1FBFB055D7ED}"/>
              </a:ext>
            </a:extLst>
          </p:cNvPr>
          <p:cNvGrpSpPr/>
          <p:nvPr/>
        </p:nvGrpSpPr>
        <p:grpSpPr>
          <a:xfrm>
            <a:off x="7264402" y="3446848"/>
            <a:ext cx="3251198" cy="2693997"/>
            <a:chOff x="7264402" y="3446848"/>
            <a:chExt cx="3251198" cy="2693997"/>
          </a:xfrm>
        </p:grpSpPr>
        <p:sp>
          <p:nvSpPr>
            <p:cNvPr id="29" name="Rectangle 28">
              <a:extLst>
                <a:ext uri="{FF2B5EF4-FFF2-40B4-BE49-F238E27FC236}">
                  <a16:creationId xmlns:a16="http://schemas.microsoft.com/office/drawing/2014/main" id="{E3237986-B2F3-4C7B-AC4E-8758CE069F7F}"/>
                </a:ext>
              </a:extLst>
            </p:cNvPr>
            <p:cNvSpPr/>
            <p:nvPr/>
          </p:nvSpPr>
          <p:spPr>
            <a:xfrm>
              <a:off x="7264402" y="4724400"/>
              <a:ext cx="3251198" cy="141644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ight Triangle 36">
              <a:extLst>
                <a:ext uri="{FF2B5EF4-FFF2-40B4-BE49-F238E27FC236}">
                  <a16:creationId xmlns:a16="http://schemas.microsoft.com/office/drawing/2014/main" id="{DBE75A29-CE83-4368-8B88-7C2A1508EB9E}"/>
                </a:ext>
              </a:extLst>
            </p:cNvPr>
            <p:cNvSpPr/>
            <p:nvPr/>
          </p:nvSpPr>
          <p:spPr>
            <a:xfrm flipH="1">
              <a:off x="7323417" y="3446848"/>
              <a:ext cx="3192181" cy="1277552"/>
            </a:xfrm>
            <a:prstGeom prst="rtTriangl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44" name="Straight Connector 43">
            <a:extLst>
              <a:ext uri="{FF2B5EF4-FFF2-40B4-BE49-F238E27FC236}">
                <a16:creationId xmlns:a16="http://schemas.microsoft.com/office/drawing/2014/main" id="{61DEE3F2-AA43-495C-9D33-DBF23DC67613}"/>
              </a:ext>
            </a:extLst>
          </p:cNvPr>
          <p:cNvCxnSpPr>
            <a:cxnSpLocks/>
          </p:cNvCxnSpPr>
          <p:nvPr/>
        </p:nvCxnSpPr>
        <p:spPr>
          <a:xfrm flipV="1">
            <a:off x="7276826" y="3382243"/>
            <a:ext cx="3329289" cy="13421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D82B6B7-B204-4053-83F1-394CB449987C}"/>
              </a:ext>
            </a:extLst>
          </p:cNvPr>
          <p:cNvSpPr txBox="1"/>
          <p:nvPr/>
        </p:nvSpPr>
        <p:spPr>
          <a:xfrm>
            <a:off x="6809954" y="474567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a:t>
            </a:r>
            <a:endParaRPr lang="en-US" sz="2500">
              <a:solidFill>
                <a:srgbClr val="0070C0"/>
              </a:solidFill>
            </a:endParaRPr>
          </a:p>
        </p:txBody>
      </p:sp>
      <p:cxnSp>
        <p:nvCxnSpPr>
          <p:cNvPr id="47" name="Straight Connector 46">
            <a:extLst>
              <a:ext uri="{FF2B5EF4-FFF2-40B4-BE49-F238E27FC236}">
                <a16:creationId xmlns:a16="http://schemas.microsoft.com/office/drawing/2014/main" id="{3B5B8C04-F760-4B2C-809C-AEE41E496F44}"/>
              </a:ext>
            </a:extLst>
          </p:cNvPr>
          <p:cNvCxnSpPr>
            <a:cxnSpLocks/>
          </p:cNvCxnSpPr>
          <p:nvPr/>
        </p:nvCxnSpPr>
        <p:spPr>
          <a:xfrm flipH="1">
            <a:off x="7239000" y="4724400"/>
            <a:ext cx="3192181"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05A869C6-58A2-4597-9105-6E455A3B5D0A}"/>
              </a:ext>
            </a:extLst>
          </p:cNvPr>
          <p:cNvCxnSpPr>
            <a:cxnSpLocks/>
            <a:stCxn id="37" idx="0"/>
          </p:cNvCxnSpPr>
          <p:nvPr/>
        </p:nvCxnSpPr>
        <p:spPr>
          <a:xfrm flipH="1">
            <a:off x="7147674" y="3446848"/>
            <a:ext cx="3367924" cy="0"/>
          </a:xfrm>
          <a:prstGeom prst="line">
            <a:avLst/>
          </a:prstGeom>
          <a:ln w="38100">
            <a:solidFill>
              <a:srgbClr val="0070C0"/>
            </a:solidFill>
            <a:prstDash val="dash"/>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C4F581-EC9C-4227-ACF5-6E0533444D30}"/>
              </a:ext>
            </a:extLst>
          </p:cNvPr>
          <p:cNvSpPr txBox="1"/>
          <p:nvPr/>
        </p:nvSpPr>
        <p:spPr>
          <a:xfrm>
            <a:off x="6697371" y="6182728"/>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mc:AlternateContent xmlns:mc="http://schemas.openxmlformats.org/markup-compatibility/2006" xmlns:a14="http://schemas.microsoft.com/office/drawing/2010/main">
        <mc:Choice Requires="a14">
          <p:sp>
            <p:nvSpPr>
              <p:cNvPr id="50" name="TextBox 49">
                <a:extLst>
                  <a:ext uri="{FF2B5EF4-FFF2-40B4-BE49-F238E27FC236}">
                    <a16:creationId xmlns:a16="http://schemas.microsoft.com/office/drawing/2014/main" id="{46019658-E4BB-42CF-92E6-5DD61CA33C61}"/>
                  </a:ext>
                </a:extLst>
              </p:cNvPr>
              <p:cNvSpPr txBox="1"/>
              <p:nvPr/>
            </p:nvSpPr>
            <p:spPr>
              <a:xfrm>
                <a:off x="6556116" y="3183661"/>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50" name="TextBox 49">
                <a:extLst>
                  <a:ext uri="{FF2B5EF4-FFF2-40B4-BE49-F238E27FC236}">
                    <a16:creationId xmlns:a16="http://schemas.microsoft.com/office/drawing/2014/main" id="{46019658-E4BB-42CF-92E6-5DD61CA33C61}"/>
                  </a:ext>
                </a:extLst>
              </p:cNvPr>
              <p:cNvSpPr txBox="1">
                <a:spLocks noRot="1" noChangeAspect="1" noMove="1" noResize="1" noEditPoints="1" noAdjustHandles="1" noChangeArrowheads="1" noChangeShapeType="1" noTextEdit="1"/>
              </p:cNvSpPr>
              <p:nvPr/>
            </p:nvSpPr>
            <p:spPr>
              <a:xfrm>
                <a:off x="6556116" y="3183661"/>
                <a:ext cx="630193" cy="477054"/>
              </a:xfrm>
              <a:prstGeom prst="rect">
                <a:avLst/>
              </a:prstGeom>
              <a:blipFill>
                <a:blip r:embed="rId8"/>
                <a:stretch>
                  <a:fillRect b="-12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1" name="TextBox 50">
                <a:extLst>
                  <a:ext uri="{FF2B5EF4-FFF2-40B4-BE49-F238E27FC236}">
                    <a16:creationId xmlns:a16="http://schemas.microsoft.com/office/drawing/2014/main" id="{A57DFF37-F79E-4966-9C1D-0D331230E4A7}"/>
                  </a:ext>
                </a:extLst>
              </p:cNvPr>
              <p:cNvSpPr txBox="1"/>
              <p:nvPr/>
            </p:nvSpPr>
            <p:spPr>
              <a:xfrm>
                <a:off x="6633761" y="4342052"/>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51" name="TextBox 50">
                <a:extLst>
                  <a:ext uri="{FF2B5EF4-FFF2-40B4-BE49-F238E27FC236}">
                    <a16:creationId xmlns:a16="http://schemas.microsoft.com/office/drawing/2014/main" id="{A57DFF37-F79E-4966-9C1D-0D331230E4A7}"/>
                  </a:ext>
                </a:extLst>
              </p:cNvPr>
              <p:cNvSpPr txBox="1">
                <a:spLocks noRot="1" noChangeAspect="1" noMove="1" noResize="1" noEditPoints="1" noAdjustHandles="1" noChangeArrowheads="1" noChangeShapeType="1" noTextEdit="1"/>
              </p:cNvSpPr>
              <p:nvPr/>
            </p:nvSpPr>
            <p:spPr>
              <a:xfrm>
                <a:off x="6633761" y="4342052"/>
                <a:ext cx="630193" cy="477054"/>
              </a:xfrm>
              <a:prstGeom prst="rect">
                <a:avLst/>
              </a:prstGeom>
              <a:blipFill>
                <a:blip r:embed="rId9"/>
                <a:stretch>
                  <a:fillRect b="-1266"/>
                </a:stretch>
              </a:blipFill>
            </p:spPr>
            <p:txBody>
              <a:bodyPr/>
              <a:lstStyle/>
              <a:p>
                <a:r>
                  <a:rPr lang="en-US">
                    <a:noFill/>
                  </a:rPr>
                  <a:t> </a:t>
                </a:r>
              </a:p>
            </p:txBody>
          </p:sp>
        </mc:Fallback>
      </mc:AlternateContent>
      <p:sp>
        <p:nvSpPr>
          <p:cNvPr id="52" name="Oval 51">
            <a:extLst>
              <a:ext uri="{FF2B5EF4-FFF2-40B4-BE49-F238E27FC236}">
                <a16:creationId xmlns:a16="http://schemas.microsoft.com/office/drawing/2014/main" id="{39D3F308-9F5B-4802-89F6-398023AF1C54}"/>
              </a:ext>
            </a:extLst>
          </p:cNvPr>
          <p:cNvSpPr/>
          <p:nvPr/>
        </p:nvSpPr>
        <p:spPr>
          <a:xfrm>
            <a:off x="10428650" y="3378364"/>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a:extLst>
              <a:ext uri="{FF2B5EF4-FFF2-40B4-BE49-F238E27FC236}">
                <a16:creationId xmlns:a16="http://schemas.microsoft.com/office/drawing/2014/main" id="{361C0752-ED93-49EA-A910-4932EB4771C7}"/>
              </a:ext>
            </a:extLst>
          </p:cNvPr>
          <p:cNvSpPr/>
          <p:nvPr/>
        </p:nvSpPr>
        <p:spPr>
          <a:xfrm>
            <a:off x="7200682" y="4658478"/>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a:extLst>
              <a:ext uri="{FF2B5EF4-FFF2-40B4-BE49-F238E27FC236}">
                <a16:creationId xmlns:a16="http://schemas.microsoft.com/office/drawing/2014/main" id="{A347D022-8A28-4EA6-B8D7-F1BB64BD4E6F}"/>
              </a:ext>
            </a:extLst>
          </p:cNvPr>
          <p:cNvSpPr txBox="1"/>
          <p:nvPr/>
        </p:nvSpPr>
        <p:spPr>
          <a:xfrm>
            <a:off x="10492146" y="5717441"/>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a:solidFill>
                <a:srgbClr val="0070C0"/>
              </a:solidFill>
            </a:endParaRPr>
          </a:p>
        </p:txBody>
      </p:sp>
      <p:grpSp>
        <p:nvGrpSpPr>
          <p:cNvPr id="38" name="Group 37">
            <a:extLst>
              <a:ext uri="{FF2B5EF4-FFF2-40B4-BE49-F238E27FC236}">
                <a16:creationId xmlns:a16="http://schemas.microsoft.com/office/drawing/2014/main" id="{2C329294-914D-49E9-8ED3-127140F608BB}"/>
              </a:ext>
            </a:extLst>
          </p:cNvPr>
          <p:cNvGrpSpPr/>
          <p:nvPr/>
        </p:nvGrpSpPr>
        <p:grpSpPr>
          <a:xfrm>
            <a:off x="-164870" y="-25798"/>
            <a:ext cx="11379492" cy="541687"/>
            <a:chOff x="74035" y="2233973"/>
            <a:chExt cx="11308984" cy="756154"/>
          </a:xfrm>
        </p:grpSpPr>
        <p:grpSp>
          <p:nvGrpSpPr>
            <p:cNvPr id="41" name="Group 70">
              <a:extLst>
                <a:ext uri="{FF2B5EF4-FFF2-40B4-BE49-F238E27FC236}">
                  <a16:creationId xmlns:a16="http://schemas.microsoft.com/office/drawing/2014/main" id="{B1BAECA6-F3F9-4064-AE8E-EB83F475D9B1}"/>
                </a:ext>
              </a:extLst>
            </p:cNvPr>
            <p:cNvGrpSpPr>
              <a:grpSpLocks/>
            </p:cNvGrpSpPr>
            <p:nvPr/>
          </p:nvGrpSpPr>
          <p:grpSpPr bwMode="auto">
            <a:xfrm>
              <a:off x="286102" y="2280389"/>
              <a:ext cx="11096917" cy="708275"/>
              <a:chOff x="564744" y="3403331"/>
              <a:chExt cx="5714394" cy="1364238"/>
            </a:xfrm>
          </p:grpSpPr>
          <p:pic>
            <p:nvPicPr>
              <p:cNvPr id="58" name="Picture 57" descr="empty-green-rectangle">
                <a:extLst>
                  <a:ext uri="{FF2B5EF4-FFF2-40B4-BE49-F238E27FC236}">
                    <a16:creationId xmlns:a16="http://schemas.microsoft.com/office/drawing/2014/main" id="{BCA49D4F-6A18-481C-8106-9924EA0E5B0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64744" y="3403331"/>
                <a:ext cx="571439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green-top-faded">
                <a:extLst>
                  <a:ext uri="{FF2B5EF4-FFF2-40B4-BE49-F238E27FC236}">
                    <a16:creationId xmlns:a16="http://schemas.microsoft.com/office/drawing/2014/main" id="{8384FE11-9961-467A-BA32-6C6F26A9C2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TextBox 44">
              <a:extLst>
                <a:ext uri="{FF2B5EF4-FFF2-40B4-BE49-F238E27FC236}">
                  <a16:creationId xmlns:a16="http://schemas.microsoft.com/office/drawing/2014/main" id="{C9C50F40-5865-41D2-85CC-1692F3BDFA8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7" name="Rectangle 1026060">
              <a:extLst>
                <a:ext uri="{FF2B5EF4-FFF2-40B4-BE49-F238E27FC236}">
                  <a16:creationId xmlns:a16="http://schemas.microsoft.com/office/drawing/2014/main" id="{88B374BD-A59E-43D6-8D2E-3FADD1D15644}"/>
                </a:ext>
              </a:extLst>
            </p:cNvPr>
            <p:cNvSpPr>
              <a:spLocks noChangeArrowheads="1"/>
            </p:cNvSpPr>
            <p:nvPr/>
          </p:nvSpPr>
          <p:spPr bwMode="auto">
            <a:xfrm>
              <a:off x="1209204" y="2233973"/>
              <a:ext cx="93276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Các phương trình của chuyển động thẳng biến đổi đều</a:t>
              </a:r>
              <a:endParaRPr lang="en-US" sz="2800" dirty="0">
                <a:cs typeface="Arial" panose="020B0604020202020204" pitchFamily="34" charset="0"/>
              </a:endParaRPr>
            </a:p>
          </p:txBody>
        </p:sp>
      </p:grpSp>
      <p:sp>
        <p:nvSpPr>
          <p:cNvPr id="60" name="Text Box 13">
            <a:extLst>
              <a:ext uri="{FF2B5EF4-FFF2-40B4-BE49-F238E27FC236}">
                <a16:creationId xmlns:a16="http://schemas.microsoft.com/office/drawing/2014/main" id="{50080659-D471-40ED-8ED6-0E96B3906666}"/>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Các phương trình của chuyển động thẳng biến đổi đều</a:t>
            </a:r>
          </a:p>
        </p:txBody>
      </p:sp>
      <p:sp>
        <p:nvSpPr>
          <p:cNvPr id="61" name="Text Box 6">
            <a:extLst>
              <a:ext uri="{FF2B5EF4-FFF2-40B4-BE49-F238E27FC236}">
                <a16:creationId xmlns:a16="http://schemas.microsoft.com/office/drawing/2014/main" id="{D232A4FA-678A-4623-B62F-E6A19EBBDCE8}"/>
              </a:ext>
            </a:extLst>
          </p:cNvPr>
          <p:cNvSpPr txBox="1">
            <a:spLocks noChangeArrowheads="1"/>
          </p:cNvSpPr>
          <p:nvPr/>
        </p:nvSpPr>
        <p:spPr bwMode="auto">
          <a:xfrm>
            <a:off x="381942" y="1274762"/>
            <a:ext cx="4470128" cy="4770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độ dịch chuyển</a:t>
            </a:r>
          </a:p>
        </p:txBody>
      </p:sp>
      <p:sp>
        <p:nvSpPr>
          <p:cNvPr id="62" name="TextBox 61">
            <a:extLst>
              <a:ext uri="{FF2B5EF4-FFF2-40B4-BE49-F238E27FC236}">
                <a16:creationId xmlns:a16="http://schemas.microsoft.com/office/drawing/2014/main" id="{041879D7-1997-4A8F-9935-D4F638368ED3}"/>
              </a:ext>
            </a:extLst>
          </p:cNvPr>
          <p:cNvSpPr txBox="1"/>
          <p:nvPr/>
        </p:nvSpPr>
        <p:spPr>
          <a:xfrm>
            <a:off x="637895" y="1799110"/>
            <a:ext cx="8670393" cy="862800"/>
          </a:xfrm>
          <a:prstGeom prst="rect">
            <a:avLst/>
          </a:prstGeom>
          <a:noFill/>
        </p:spPr>
        <p:txBody>
          <a:bodyPr wrap="square">
            <a:spAutoFit/>
          </a:bodyPr>
          <a:lstStyle/>
          <a:p>
            <a:pPr marL="0" marR="0">
              <a:lnSpc>
                <a:spcPct val="107000"/>
              </a:lnSpc>
              <a:spcBef>
                <a:spcPts val="0"/>
              </a:spcBef>
              <a:spcAft>
                <a:spcPts val="500"/>
              </a:spcAft>
            </a:pPr>
            <a:r>
              <a:rPr lang="en-US" sz="2400">
                <a:latin typeface="Arial" panose="020B0604020202020204" pitchFamily="34" charset="0"/>
                <a:ea typeface="Times New Roman" panose="02020603050405020304" pitchFamily="18" charset="0"/>
                <a:cs typeface="Times New Roman" panose="02020603050405020304" pitchFamily="18" charset="0"/>
              </a:rPr>
              <a:t>Đ</a:t>
            </a:r>
            <a:r>
              <a:rPr lang="en-US" sz="2400">
                <a:effectLst/>
                <a:latin typeface="Arial" panose="020B0604020202020204" pitchFamily="34" charset="0"/>
                <a:ea typeface="Times New Roman" panose="02020603050405020304" pitchFamily="18" charset="0"/>
                <a:cs typeface="Times New Roman" panose="02020603050405020304" pitchFamily="18" charset="0"/>
              </a:rPr>
              <a:t>ộ dịch chuyển của vật sau khoảng thời gian: </a:t>
            </a:r>
            <a:r>
              <a:rPr lang="en-US" sz="2400">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t </a:t>
            </a:r>
            <a:r>
              <a:rPr lang="en-US" sz="2400">
                <a:effectLst/>
                <a:latin typeface="Arial" panose="020B0604020202020204" pitchFamily="34" charset="0"/>
                <a:ea typeface="Times New Roman" panose="02020603050405020304" pitchFamily="18" charset="0"/>
                <a:cs typeface="Times New Roman" panose="02020603050405020304" pitchFamily="18" charset="0"/>
              </a:rPr>
              <a:t>= t - 0 = t chính là diện tích hình thang OABD:</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64" name="TextBox 63">
            <a:extLst>
              <a:ext uri="{FF2B5EF4-FFF2-40B4-BE49-F238E27FC236}">
                <a16:creationId xmlns:a16="http://schemas.microsoft.com/office/drawing/2014/main" id="{453D376D-B709-4C41-8D31-D7EED2048E9C}"/>
              </a:ext>
            </a:extLst>
          </p:cNvPr>
          <p:cNvSpPr txBox="1"/>
          <p:nvPr/>
        </p:nvSpPr>
        <p:spPr>
          <a:xfrm>
            <a:off x="468430" y="4733908"/>
            <a:ext cx="6180082" cy="483209"/>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Phương trình độ dịch chuyển của vật:</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9" name="Object 60">
                <a:extLst>
                  <a:ext uri="{FF2B5EF4-FFF2-40B4-BE49-F238E27FC236}">
                    <a16:creationId xmlns:a16="http://schemas.microsoft.com/office/drawing/2014/main" id="{B0BB18AC-1CA3-430C-9E7A-FE341711AA42}"/>
                  </a:ext>
                </a:extLst>
              </p:cNvPr>
              <p:cNvSpPr txBox="1"/>
              <p:nvPr/>
            </p:nvSpPr>
            <p:spPr bwMode="auto">
              <a:xfrm>
                <a:off x="700193" y="2917527"/>
                <a:ext cx="6661648" cy="587654"/>
              </a:xfrm>
              <a:prstGeom prst="rect">
                <a:avLst/>
              </a:prstGeom>
              <a:noFill/>
              <a:ln>
                <a:noFill/>
              </a:ln>
              <a:effectLst/>
            </p:spPr>
            <p:txBody>
              <a:bodyPr>
                <a:noAutofit/>
              </a:bodyPr>
              <a:lstStyle/>
              <a:p>
                <a14:m>
                  <m:oMath xmlns:m="http://schemas.openxmlformats.org/officeDocument/2006/math">
                    <m:r>
                      <a:rPr lang="en-US" sz="2300" b="0" i="1" smtClean="0">
                        <a:solidFill>
                          <a:srgbClr val="000000"/>
                        </a:solidFill>
                        <a:latin typeface="Cambria Math" panose="02040503050406030204" pitchFamily="18" charset="0"/>
                      </a:rPr>
                      <m:t>𝑑</m:t>
                    </m:r>
                    <m:r>
                      <a:rPr lang="en-US" sz="2300" b="0" i="1" baseline="-25000" smtClean="0">
                        <a:solidFill>
                          <a:srgbClr val="000000"/>
                        </a:solidFill>
                        <a:latin typeface="Cambria Math" panose="02040503050406030204" pitchFamily="18" charset="0"/>
                      </a:rPr>
                      <m:t>1</m:t>
                    </m:r>
                    <m:r>
                      <a:rPr lang="en-US" sz="2300" i="1">
                        <a:solidFill>
                          <a:srgbClr val="000000"/>
                        </a:solidFill>
                        <a:latin typeface="Cambria Math" panose="02040503050406030204" pitchFamily="18" charset="0"/>
                      </a:rPr>
                      <m:t>=</m:t>
                    </m:r>
                    <m:f>
                      <m:fPr>
                        <m:ctrlPr>
                          <a:rPr lang="en-US" sz="2300" i="1">
                            <a:solidFill>
                              <a:srgbClr val="000000"/>
                            </a:solidFill>
                            <a:latin typeface="Cambria Math" panose="02040503050406030204" pitchFamily="18" charset="0"/>
                          </a:rPr>
                        </m:ctrlPr>
                      </m:fPr>
                      <m:num>
                        <m:r>
                          <a:rPr lang="en-US" sz="2300" i="1" smtClean="0">
                            <a:solidFill>
                              <a:srgbClr val="000000"/>
                            </a:solidFill>
                            <a:latin typeface="Cambria Math" panose="02040503050406030204" pitchFamily="18" charset="0"/>
                          </a:rPr>
                          <m:t>1</m:t>
                        </m:r>
                      </m:num>
                      <m:den>
                        <m:r>
                          <a:rPr lang="en-US" sz="2300" i="1" smtClean="0">
                            <a:solidFill>
                              <a:srgbClr val="000000"/>
                            </a:solidFill>
                            <a:latin typeface="Cambria Math" panose="02040503050406030204" pitchFamily="18" charset="0"/>
                          </a:rPr>
                          <m:t>2</m:t>
                        </m:r>
                      </m:den>
                    </m:f>
                  </m:oMath>
                </a14:m>
                <a:r>
                  <a:rPr lang="en-US" sz="2300">
                    <a:solidFill>
                      <a:srgbClr val="000000"/>
                    </a:solidFill>
                    <a:latin typeface="Arial" panose="020B0604020202020204" pitchFamily="34" charset="0"/>
                    <a:cs typeface="Arial" panose="020B0604020202020204" pitchFamily="34" charset="0"/>
                  </a:rPr>
                  <a:t> (OA+BD).OD </a:t>
                </a:r>
                <a14:m>
                  <m:oMath xmlns:m="http://schemas.openxmlformats.org/officeDocument/2006/math">
                    <m:r>
                      <a:rPr lang="en-US" sz="2300" i="1">
                        <a:solidFill>
                          <a:srgbClr val="000000"/>
                        </a:solidFill>
                        <a:latin typeface="Cambria Math" panose="02040503050406030204" pitchFamily="18" charset="0"/>
                      </a:rPr>
                      <m:t>=</m:t>
                    </m:r>
                    <m:f>
                      <m:fPr>
                        <m:ctrlPr>
                          <a:rPr lang="en-US" sz="2300" i="1">
                            <a:solidFill>
                              <a:srgbClr val="000000"/>
                            </a:solidFill>
                            <a:latin typeface="Cambria Math" panose="02040503050406030204" pitchFamily="18" charset="0"/>
                          </a:rPr>
                        </m:ctrlPr>
                      </m:fPr>
                      <m:num>
                        <m:r>
                          <a:rPr lang="en-US" sz="2300" i="1">
                            <a:solidFill>
                              <a:srgbClr val="000000"/>
                            </a:solidFill>
                            <a:latin typeface="Cambria Math" panose="02040503050406030204" pitchFamily="18" charset="0"/>
                          </a:rPr>
                          <m:t>1</m:t>
                        </m:r>
                      </m:num>
                      <m:den>
                        <m:r>
                          <a:rPr lang="en-US" sz="2300" i="1">
                            <a:solidFill>
                              <a:srgbClr val="000000"/>
                            </a:solidFill>
                            <a:latin typeface="Cambria Math" panose="02040503050406030204" pitchFamily="18" charset="0"/>
                          </a:rPr>
                          <m:t>2</m:t>
                        </m:r>
                      </m:den>
                    </m:f>
                  </m:oMath>
                </a14:m>
                <a:r>
                  <a:rPr lang="en-US" sz="2300">
                    <a:solidFill>
                      <a:srgbClr val="000000"/>
                    </a:solidFill>
                    <a:latin typeface="Arial" panose="020B0604020202020204" pitchFamily="34" charset="0"/>
                    <a:cs typeface="Arial" panose="020B0604020202020204" pitchFamily="34" charset="0"/>
                  </a:rPr>
                  <a:t> (v</a:t>
                </a:r>
                <a:r>
                  <a:rPr lang="en-US" sz="2300" baseline="-25000">
                    <a:solidFill>
                      <a:srgbClr val="000000"/>
                    </a:solidFill>
                    <a:latin typeface="Arial" panose="020B0604020202020204" pitchFamily="34" charset="0"/>
                    <a:cs typeface="Arial" panose="020B0604020202020204" pitchFamily="34" charset="0"/>
                  </a:rPr>
                  <a:t>o</a:t>
                </a:r>
                <a:r>
                  <a:rPr lang="en-US" sz="2300">
                    <a:solidFill>
                      <a:srgbClr val="000000"/>
                    </a:solidFill>
                    <a:latin typeface="Arial" panose="020B0604020202020204" pitchFamily="34" charset="0"/>
                    <a:cs typeface="Arial" panose="020B0604020202020204" pitchFamily="34" charset="0"/>
                  </a:rPr>
                  <a:t>+v).t</a:t>
                </a:r>
                <a:endParaRPr lang="en-US" sz="2300" baseline="30000">
                  <a:latin typeface="Arial" panose="020B0604020202020204" pitchFamily="34" charset="0"/>
                  <a:cs typeface="Arial" panose="020B0604020202020204" pitchFamily="34" charset="0"/>
                </a:endParaRPr>
              </a:p>
            </p:txBody>
          </p:sp>
        </mc:Choice>
        <mc:Fallback xmlns="">
          <p:sp>
            <p:nvSpPr>
              <p:cNvPr id="69" name="Object 60">
                <a:extLst>
                  <a:ext uri="{FF2B5EF4-FFF2-40B4-BE49-F238E27FC236}">
                    <a16:creationId xmlns:a16="http://schemas.microsoft.com/office/drawing/2014/main" id="{B0BB18AC-1CA3-430C-9E7A-FE341711AA42}"/>
                  </a:ext>
                </a:extLst>
              </p:cNvPr>
              <p:cNvSpPr txBox="1">
                <a:spLocks noRot="1" noChangeAspect="1" noMove="1" noResize="1" noEditPoints="1" noAdjustHandles="1" noChangeArrowheads="1" noChangeShapeType="1" noTextEdit="1"/>
              </p:cNvSpPr>
              <p:nvPr/>
            </p:nvSpPr>
            <p:spPr bwMode="auto">
              <a:xfrm>
                <a:off x="700193" y="2917527"/>
                <a:ext cx="6661648" cy="587654"/>
              </a:xfrm>
              <a:prstGeom prst="rect">
                <a:avLst/>
              </a:prstGeom>
              <a:blipFill>
                <a:blip r:embed="rId12"/>
                <a:stretch>
                  <a:fillRect b="-9375"/>
                </a:stretch>
              </a:blipFill>
              <a:ln>
                <a:noFill/>
              </a:ln>
              <a:effectLst/>
            </p:spPr>
            <p:txBody>
              <a:bodyPr/>
              <a:lstStyle/>
              <a:p>
                <a:r>
                  <a:rPr lang="en-US">
                    <a:noFill/>
                  </a:rPr>
                  <a:t> </a:t>
                </a:r>
              </a:p>
            </p:txBody>
          </p:sp>
        </mc:Fallback>
      </mc:AlternateContent>
      <p:grpSp>
        <p:nvGrpSpPr>
          <p:cNvPr id="70" name="Group 69">
            <a:extLst>
              <a:ext uri="{FF2B5EF4-FFF2-40B4-BE49-F238E27FC236}">
                <a16:creationId xmlns:a16="http://schemas.microsoft.com/office/drawing/2014/main" id="{75C39478-3B76-40B7-963F-D23B5FDF74A5}"/>
              </a:ext>
            </a:extLst>
          </p:cNvPr>
          <p:cNvGrpSpPr/>
          <p:nvPr/>
        </p:nvGrpSpPr>
        <p:grpSpPr>
          <a:xfrm>
            <a:off x="1936111" y="5322078"/>
            <a:ext cx="3664722" cy="1026108"/>
            <a:chOff x="838200" y="3178924"/>
            <a:chExt cx="3664722" cy="1281834"/>
          </a:xfrm>
        </p:grpSpPr>
        <p:pic>
          <p:nvPicPr>
            <p:cNvPr id="71" name="Picture 70" descr="empty-red-rectangle">
              <a:extLst>
                <a:ext uri="{FF2B5EF4-FFF2-40B4-BE49-F238E27FC236}">
                  <a16:creationId xmlns:a16="http://schemas.microsoft.com/office/drawing/2014/main" id="{C1E1872C-6AEA-454F-9C2F-1BCE9D8C53C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2" name="Object 60">
                  <a:extLst>
                    <a:ext uri="{FF2B5EF4-FFF2-40B4-BE49-F238E27FC236}">
                      <a16:creationId xmlns:a16="http://schemas.microsoft.com/office/drawing/2014/main" id="{E7CAF9CB-C63C-4CC6-9CEC-5A94994E3D32}"/>
                    </a:ext>
                  </a:extLst>
                </p:cNvPr>
                <p:cNvSpPr txBox="1"/>
                <p:nvPr/>
              </p:nvSpPr>
              <p:spPr bwMode="auto">
                <a:xfrm>
                  <a:off x="1226322" y="3268546"/>
                  <a:ext cx="3276600" cy="1192212"/>
                </a:xfrm>
                <a:prstGeom prst="rect">
                  <a:avLst/>
                </a:prstGeom>
                <a:noFill/>
                <a:ln>
                  <a:noFill/>
                </a:ln>
                <a:effectLst/>
              </p:spPr>
              <p:txBody>
                <a:bodyPr>
                  <a:noAutofit/>
                </a:bodyPr>
                <a:lstStyle/>
                <a:p>
                  <a14:m>
                    <m:oMath xmlns:m="http://schemas.openxmlformats.org/officeDocument/2006/math">
                      <m:r>
                        <a:rPr lang="en-US" sz="3000" b="0" i="1" smtClean="0">
                          <a:solidFill>
                            <a:srgbClr val="000000"/>
                          </a:solidFill>
                          <a:latin typeface="Cambria Math" panose="02040503050406030204" pitchFamily="18" charset="0"/>
                        </a:rPr>
                        <m:t>𝑑</m:t>
                      </m:r>
                      <m:r>
                        <a:rPr lang="en-US" sz="3000" i="1">
                          <a:solidFill>
                            <a:srgbClr val="000000"/>
                          </a:solidFill>
                          <a:latin typeface="Cambria Math" panose="02040503050406030204" pitchFamily="18" charset="0"/>
                        </a:rPr>
                        <m:t>=</m:t>
                      </m:r>
                      <m:f>
                        <m:fPr>
                          <m:ctrlPr>
                            <a:rPr lang="en-US" sz="3000" i="1" smtClean="0">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1</m:t>
                          </m:r>
                        </m:num>
                        <m:den>
                          <m:r>
                            <a:rPr lang="en-US" sz="3000" b="0" i="1" smtClean="0">
                              <a:latin typeface="Cambria Math" panose="02040503050406030204" pitchFamily="18" charset="0"/>
                              <a:cs typeface="Arial" panose="020B0604020202020204" pitchFamily="34" charset="0"/>
                            </a:rPr>
                            <m:t>2</m:t>
                          </m:r>
                        </m:den>
                      </m:f>
                      <m:r>
                        <a:rPr lang="en-US" sz="3000" b="0" i="1" smtClean="0">
                          <a:solidFill>
                            <a:srgbClr val="000000"/>
                          </a:solidFill>
                          <a:latin typeface="Cambria Math" panose="02040503050406030204" pitchFamily="18" charset="0"/>
                        </a:rPr>
                        <m:t>𝑎𝑡</m:t>
                      </m:r>
                      <m:r>
                        <a:rPr lang="en-US" sz="3000" b="0" i="1" baseline="30000" smtClean="0">
                          <a:solidFill>
                            <a:srgbClr val="000000"/>
                          </a:solidFill>
                          <a:latin typeface="Cambria Math" panose="02040503050406030204" pitchFamily="18" charset="0"/>
                        </a:rPr>
                        <m:t>2</m:t>
                      </m:r>
                    </m:oMath>
                  </a14:m>
                  <a:r>
                    <a:rPr lang="en-US" sz="3000">
                      <a:solidFill>
                        <a:srgbClr val="000000"/>
                      </a:solidFill>
                    </a:rPr>
                    <a:t> </a:t>
                  </a:r>
                  <a14:m>
                    <m:oMath xmlns:m="http://schemas.openxmlformats.org/officeDocument/2006/math">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i="1">
                          <a:solidFill>
                            <a:srgbClr val="000000"/>
                          </a:solidFill>
                          <a:latin typeface="Cambria Math" panose="02040503050406030204" pitchFamily="18" charset="0"/>
                        </a:rPr>
                        <m:t>𝑡</m:t>
                      </m:r>
                    </m:oMath>
                  </a14:m>
                  <a:endParaRPr lang="en-US" sz="3000" baseline="30000">
                    <a:latin typeface="Arial" panose="020B0604020202020204" pitchFamily="34" charset="0"/>
                    <a:cs typeface="Arial" panose="020B0604020202020204" pitchFamily="34" charset="0"/>
                  </a:endParaRPr>
                </a:p>
              </p:txBody>
            </p:sp>
          </mc:Choice>
          <mc:Fallback xmlns="">
            <p:sp>
              <p:nvSpPr>
                <p:cNvPr id="72" name="Object 60">
                  <a:extLst>
                    <a:ext uri="{FF2B5EF4-FFF2-40B4-BE49-F238E27FC236}">
                      <a16:creationId xmlns:a16="http://schemas.microsoft.com/office/drawing/2014/main" id="{E7CAF9CB-C63C-4CC6-9CEC-5A94994E3D32}"/>
                    </a:ext>
                  </a:extLst>
                </p:cNvPr>
                <p:cNvSpPr txBox="1">
                  <a:spLocks noRot="1" noChangeAspect="1" noMove="1" noResize="1" noEditPoints="1" noAdjustHandles="1" noChangeArrowheads="1" noChangeShapeType="1" noTextEdit="1"/>
                </p:cNvSpPr>
                <p:nvPr/>
              </p:nvSpPr>
              <p:spPr bwMode="auto">
                <a:xfrm>
                  <a:off x="1226322" y="3268546"/>
                  <a:ext cx="3276600" cy="1192212"/>
                </a:xfrm>
                <a:prstGeom prst="rect">
                  <a:avLst/>
                </a:prstGeom>
                <a:blipFill>
                  <a:blip r:embed="rId14"/>
                  <a:stretch>
                    <a:fillRect/>
                  </a:stretch>
                </a:blipFill>
                <a:ln>
                  <a:noFill/>
                </a:ln>
                <a:effectLst/>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75" name="Object 60">
                <a:extLst>
                  <a:ext uri="{FF2B5EF4-FFF2-40B4-BE49-F238E27FC236}">
                    <a16:creationId xmlns:a16="http://schemas.microsoft.com/office/drawing/2014/main" id="{834D0493-B628-40B7-82D6-55B3E8A675C9}"/>
                  </a:ext>
                </a:extLst>
              </p:cNvPr>
              <p:cNvSpPr txBox="1"/>
              <p:nvPr/>
            </p:nvSpPr>
            <p:spPr bwMode="auto">
              <a:xfrm>
                <a:off x="1738106" y="3948608"/>
                <a:ext cx="3276600" cy="77579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𝑎𝑡</m:t>
                      </m:r>
                    </m:oMath>
                  </m:oMathPara>
                </a14:m>
                <a:endParaRPr lang="en-US" sz="3000">
                  <a:latin typeface="Arial" panose="020B0604020202020204" pitchFamily="34" charset="0"/>
                  <a:cs typeface="Arial" panose="020B0604020202020204" pitchFamily="34" charset="0"/>
                </a:endParaRPr>
              </a:p>
            </p:txBody>
          </p:sp>
        </mc:Choice>
        <mc:Fallback xmlns="">
          <p:sp>
            <p:nvSpPr>
              <p:cNvPr id="75" name="Object 60">
                <a:extLst>
                  <a:ext uri="{FF2B5EF4-FFF2-40B4-BE49-F238E27FC236}">
                    <a16:creationId xmlns:a16="http://schemas.microsoft.com/office/drawing/2014/main" id="{834D0493-B628-40B7-82D6-55B3E8A675C9}"/>
                  </a:ext>
                </a:extLst>
              </p:cNvPr>
              <p:cNvSpPr txBox="1">
                <a:spLocks noRot="1" noChangeAspect="1" noMove="1" noResize="1" noEditPoints="1" noAdjustHandles="1" noChangeArrowheads="1" noChangeShapeType="1" noTextEdit="1"/>
              </p:cNvSpPr>
              <p:nvPr/>
            </p:nvSpPr>
            <p:spPr bwMode="auto">
              <a:xfrm>
                <a:off x="1738106" y="3948608"/>
                <a:ext cx="3276600" cy="775793"/>
              </a:xfrm>
              <a:prstGeom prst="rect">
                <a:avLst/>
              </a:prstGeom>
              <a:blipFill>
                <a:blip r:embed="rId15"/>
                <a:stretch>
                  <a:fillRect/>
                </a:stretch>
              </a:blipFill>
              <a:ln>
                <a:noFill/>
              </a:ln>
              <a:effectLst/>
            </p:spPr>
            <p:txBody>
              <a:bodyPr/>
              <a:lstStyle/>
              <a:p>
                <a:r>
                  <a:rPr lang="en-US">
                    <a:noFill/>
                  </a:rPr>
                  <a:t> </a:t>
                </a:r>
              </a:p>
            </p:txBody>
          </p:sp>
        </mc:Fallback>
      </mc:AlternateContent>
      <p:sp>
        <p:nvSpPr>
          <p:cNvPr id="76" name="TextBox 75">
            <a:extLst>
              <a:ext uri="{FF2B5EF4-FFF2-40B4-BE49-F238E27FC236}">
                <a16:creationId xmlns:a16="http://schemas.microsoft.com/office/drawing/2014/main" id="{EF8DD0D8-CA4C-4920-A731-9055ECE30285}"/>
              </a:ext>
            </a:extLst>
          </p:cNvPr>
          <p:cNvSpPr txBox="1"/>
          <p:nvPr/>
        </p:nvSpPr>
        <p:spPr>
          <a:xfrm>
            <a:off x="616874" y="3976708"/>
            <a:ext cx="2354926" cy="477054"/>
          </a:xfrm>
          <a:prstGeom prst="rect">
            <a:avLst/>
          </a:prstGeom>
          <a:noFill/>
        </p:spPr>
        <p:txBody>
          <a:bodyPr wrap="square">
            <a:spAutoFit/>
          </a:bodyPr>
          <a:lstStyle/>
          <a:p>
            <a:r>
              <a:rPr lang="en-US" sz="2500">
                <a:latin typeface="Arial" panose="020B0604020202020204" pitchFamily="34" charset="0"/>
                <a:cs typeface="Times New Roman" panose="02020603050405020304" pitchFamily="18" charset="0"/>
              </a:rPr>
              <a:t>Ta có:</a:t>
            </a:r>
            <a:endParaRPr lang="en-US" sz="2500"/>
          </a:p>
        </p:txBody>
      </p:sp>
    </p:spTree>
    <p:extLst>
      <p:ext uri="{BB962C8B-B14F-4D97-AF65-F5344CB8AC3E}">
        <p14:creationId xmlns:p14="http://schemas.microsoft.com/office/powerpoint/2010/main" val="2957215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62" grpId="0"/>
      <p:bldP spid="64" grpId="0"/>
      <p:bldP spid="69" grpId="0"/>
      <p:bldP spid="75" grpId="0"/>
      <p:bldP spid="7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7">
            <a:extLst>
              <a:ext uri="{FF2B5EF4-FFF2-40B4-BE49-F238E27FC236}">
                <a16:creationId xmlns:a16="http://schemas.microsoft.com/office/drawing/2014/main" id="{2C329294-914D-49E9-8ED3-127140F608BB}"/>
              </a:ext>
            </a:extLst>
          </p:cNvPr>
          <p:cNvGrpSpPr/>
          <p:nvPr/>
        </p:nvGrpSpPr>
        <p:grpSpPr>
          <a:xfrm>
            <a:off x="-164870" y="-25798"/>
            <a:ext cx="11379492" cy="541687"/>
            <a:chOff x="74035" y="2233973"/>
            <a:chExt cx="11308984" cy="756154"/>
          </a:xfrm>
        </p:grpSpPr>
        <p:grpSp>
          <p:nvGrpSpPr>
            <p:cNvPr id="41" name="Group 70">
              <a:extLst>
                <a:ext uri="{FF2B5EF4-FFF2-40B4-BE49-F238E27FC236}">
                  <a16:creationId xmlns:a16="http://schemas.microsoft.com/office/drawing/2014/main" id="{B1BAECA6-F3F9-4064-AE8E-EB83F475D9B1}"/>
                </a:ext>
              </a:extLst>
            </p:cNvPr>
            <p:cNvGrpSpPr>
              <a:grpSpLocks/>
            </p:cNvGrpSpPr>
            <p:nvPr/>
          </p:nvGrpSpPr>
          <p:grpSpPr bwMode="auto">
            <a:xfrm>
              <a:off x="286102" y="2280389"/>
              <a:ext cx="11096917" cy="708275"/>
              <a:chOff x="564744" y="3403331"/>
              <a:chExt cx="5714394" cy="1364238"/>
            </a:xfrm>
          </p:grpSpPr>
          <p:pic>
            <p:nvPicPr>
              <p:cNvPr id="58" name="Picture 57" descr="empty-green-rectangle">
                <a:extLst>
                  <a:ext uri="{FF2B5EF4-FFF2-40B4-BE49-F238E27FC236}">
                    <a16:creationId xmlns:a16="http://schemas.microsoft.com/office/drawing/2014/main" id="{BCA49D4F-6A18-481C-8106-9924EA0E5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4" y="3403331"/>
                <a:ext cx="571439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green-top-faded">
                <a:extLst>
                  <a:ext uri="{FF2B5EF4-FFF2-40B4-BE49-F238E27FC236}">
                    <a16:creationId xmlns:a16="http://schemas.microsoft.com/office/drawing/2014/main" id="{8384FE11-9961-467A-BA32-6C6F26A9C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TextBox 44">
              <a:extLst>
                <a:ext uri="{FF2B5EF4-FFF2-40B4-BE49-F238E27FC236}">
                  <a16:creationId xmlns:a16="http://schemas.microsoft.com/office/drawing/2014/main" id="{C9C50F40-5865-41D2-85CC-1692F3BDFA8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7" name="Rectangle 1026060">
              <a:extLst>
                <a:ext uri="{FF2B5EF4-FFF2-40B4-BE49-F238E27FC236}">
                  <a16:creationId xmlns:a16="http://schemas.microsoft.com/office/drawing/2014/main" id="{88B374BD-A59E-43D6-8D2E-3FADD1D15644}"/>
                </a:ext>
              </a:extLst>
            </p:cNvPr>
            <p:cNvSpPr>
              <a:spLocks noChangeArrowheads="1"/>
            </p:cNvSpPr>
            <p:nvPr/>
          </p:nvSpPr>
          <p:spPr bwMode="auto">
            <a:xfrm>
              <a:off x="1209204" y="2233973"/>
              <a:ext cx="93276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Các phương trình của chuyển động thẳng biến đổi đều</a:t>
              </a:r>
              <a:endParaRPr lang="en-US" sz="2800" dirty="0">
                <a:cs typeface="Arial" panose="020B0604020202020204" pitchFamily="34" charset="0"/>
              </a:endParaRPr>
            </a:p>
          </p:txBody>
        </p:sp>
      </p:grpSp>
      <p:sp>
        <p:nvSpPr>
          <p:cNvPr id="60" name="Text Box 13">
            <a:extLst>
              <a:ext uri="{FF2B5EF4-FFF2-40B4-BE49-F238E27FC236}">
                <a16:creationId xmlns:a16="http://schemas.microsoft.com/office/drawing/2014/main" id="{50080659-D471-40ED-8ED6-0E96B3906666}"/>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Các phương trình của chuyển động thẳng biến đổi đều</a:t>
            </a:r>
          </a:p>
        </p:txBody>
      </p:sp>
      <p:sp>
        <p:nvSpPr>
          <p:cNvPr id="61" name="Text Box 6">
            <a:extLst>
              <a:ext uri="{FF2B5EF4-FFF2-40B4-BE49-F238E27FC236}">
                <a16:creationId xmlns:a16="http://schemas.microsoft.com/office/drawing/2014/main" id="{D232A4FA-678A-4623-B62F-E6A19EBBDCE8}"/>
              </a:ext>
            </a:extLst>
          </p:cNvPr>
          <p:cNvSpPr txBox="1">
            <a:spLocks noChangeArrowheads="1"/>
          </p:cNvSpPr>
          <p:nvPr/>
        </p:nvSpPr>
        <p:spPr bwMode="auto">
          <a:xfrm>
            <a:off x="381942" y="1274762"/>
            <a:ext cx="4470128" cy="4770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độ dịch chuyển</a:t>
            </a:r>
          </a:p>
        </p:txBody>
      </p:sp>
      <p:grpSp>
        <p:nvGrpSpPr>
          <p:cNvPr id="70" name="Group 69">
            <a:extLst>
              <a:ext uri="{FF2B5EF4-FFF2-40B4-BE49-F238E27FC236}">
                <a16:creationId xmlns:a16="http://schemas.microsoft.com/office/drawing/2014/main" id="{75C39478-3B76-40B7-963F-D23B5FDF74A5}"/>
              </a:ext>
            </a:extLst>
          </p:cNvPr>
          <p:cNvGrpSpPr/>
          <p:nvPr/>
        </p:nvGrpSpPr>
        <p:grpSpPr>
          <a:xfrm>
            <a:off x="1358827" y="1938036"/>
            <a:ext cx="3670373" cy="1000920"/>
            <a:chOff x="838200" y="3178924"/>
            <a:chExt cx="3670373" cy="1250369"/>
          </a:xfrm>
        </p:grpSpPr>
        <p:pic>
          <p:nvPicPr>
            <p:cNvPr id="71" name="Picture 70" descr="empty-red-rectangle">
              <a:extLst>
                <a:ext uri="{FF2B5EF4-FFF2-40B4-BE49-F238E27FC236}">
                  <a16:creationId xmlns:a16="http://schemas.microsoft.com/office/drawing/2014/main" id="{C1E1872C-6AEA-454F-9C2F-1BCE9D8C53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72" name="Object 60">
                  <a:extLst>
                    <a:ext uri="{FF2B5EF4-FFF2-40B4-BE49-F238E27FC236}">
                      <a16:creationId xmlns:a16="http://schemas.microsoft.com/office/drawing/2014/main" id="{E7CAF9CB-C63C-4CC6-9CEC-5A94994E3D32}"/>
                    </a:ext>
                  </a:extLst>
                </p:cNvPr>
                <p:cNvSpPr txBox="1"/>
                <p:nvPr/>
              </p:nvSpPr>
              <p:spPr bwMode="auto">
                <a:xfrm>
                  <a:off x="1231973" y="3237081"/>
                  <a:ext cx="3276600" cy="1192212"/>
                </a:xfrm>
                <a:prstGeom prst="rect">
                  <a:avLst/>
                </a:prstGeom>
                <a:noFill/>
                <a:ln>
                  <a:noFill/>
                </a:ln>
                <a:effectLst/>
              </p:spPr>
              <p:txBody>
                <a:bodyPr>
                  <a:noAutofit/>
                </a:bodyPr>
                <a:lstStyle/>
                <a:p>
                  <a14:m>
                    <m:oMath xmlns:m="http://schemas.openxmlformats.org/officeDocument/2006/math">
                      <m:r>
                        <a:rPr lang="en-US" sz="3000" b="0" i="1" smtClean="0">
                          <a:solidFill>
                            <a:srgbClr val="000000"/>
                          </a:solidFill>
                          <a:latin typeface="Cambria Math" panose="02040503050406030204" pitchFamily="18" charset="0"/>
                        </a:rPr>
                        <m:t>𝑑</m:t>
                      </m:r>
                      <m:r>
                        <a:rPr lang="en-US" sz="3000" i="1">
                          <a:solidFill>
                            <a:srgbClr val="000000"/>
                          </a:solidFill>
                          <a:latin typeface="Cambria Math" panose="02040503050406030204" pitchFamily="18" charset="0"/>
                        </a:rPr>
                        <m:t>=</m:t>
                      </m:r>
                      <m:f>
                        <m:fPr>
                          <m:ctrlPr>
                            <a:rPr lang="en-US" sz="3000" i="1" smtClean="0">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1</m:t>
                          </m:r>
                        </m:num>
                        <m:den>
                          <m:r>
                            <a:rPr lang="en-US" sz="3000" b="0" i="1" smtClean="0">
                              <a:latin typeface="Cambria Math" panose="02040503050406030204" pitchFamily="18" charset="0"/>
                              <a:cs typeface="Arial" panose="020B0604020202020204" pitchFamily="34" charset="0"/>
                            </a:rPr>
                            <m:t>2</m:t>
                          </m:r>
                        </m:den>
                      </m:f>
                      <m:r>
                        <a:rPr lang="en-US" sz="3000" b="0" i="1" smtClean="0">
                          <a:solidFill>
                            <a:srgbClr val="000000"/>
                          </a:solidFill>
                          <a:latin typeface="Cambria Math" panose="02040503050406030204" pitchFamily="18" charset="0"/>
                        </a:rPr>
                        <m:t>𝑎𝑡</m:t>
                      </m:r>
                      <m:r>
                        <a:rPr lang="en-US" sz="3000" b="0" i="1" baseline="30000" smtClean="0">
                          <a:solidFill>
                            <a:srgbClr val="000000"/>
                          </a:solidFill>
                          <a:latin typeface="Cambria Math" panose="02040503050406030204" pitchFamily="18" charset="0"/>
                        </a:rPr>
                        <m:t>2</m:t>
                      </m:r>
                    </m:oMath>
                  </a14:m>
                  <a:r>
                    <a:rPr lang="en-US" sz="3000">
                      <a:solidFill>
                        <a:srgbClr val="000000"/>
                      </a:solidFill>
                    </a:rPr>
                    <a:t> </a:t>
                  </a:r>
                  <a14:m>
                    <m:oMath xmlns:m="http://schemas.openxmlformats.org/officeDocument/2006/math">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i="1">
                          <a:solidFill>
                            <a:srgbClr val="000000"/>
                          </a:solidFill>
                          <a:latin typeface="Cambria Math" panose="02040503050406030204" pitchFamily="18" charset="0"/>
                        </a:rPr>
                        <m:t>𝑡</m:t>
                      </m:r>
                    </m:oMath>
                  </a14:m>
                  <a:endParaRPr lang="en-US" sz="3000" baseline="30000">
                    <a:latin typeface="Arial" panose="020B0604020202020204" pitchFamily="34" charset="0"/>
                    <a:cs typeface="Arial" panose="020B0604020202020204" pitchFamily="34" charset="0"/>
                  </a:endParaRPr>
                </a:p>
              </p:txBody>
            </p:sp>
          </mc:Choice>
          <mc:Fallback xmlns="">
            <p:sp>
              <p:nvSpPr>
                <p:cNvPr id="72" name="Object 60">
                  <a:extLst>
                    <a:ext uri="{FF2B5EF4-FFF2-40B4-BE49-F238E27FC236}">
                      <a16:creationId xmlns:a16="http://schemas.microsoft.com/office/drawing/2014/main" id="{E7CAF9CB-C63C-4CC6-9CEC-5A94994E3D32}"/>
                    </a:ext>
                  </a:extLst>
                </p:cNvPr>
                <p:cNvSpPr txBox="1">
                  <a:spLocks noRot="1" noChangeAspect="1" noMove="1" noResize="1" noEditPoints="1" noAdjustHandles="1" noChangeArrowheads="1" noChangeShapeType="1" noTextEdit="1"/>
                </p:cNvSpPr>
                <p:nvPr/>
              </p:nvSpPr>
              <p:spPr bwMode="auto">
                <a:xfrm>
                  <a:off x="1231973" y="3237081"/>
                  <a:ext cx="3276600" cy="1192212"/>
                </a:xfrm>
                <a:prstGeom prst="rect">
                  <a:avLst/>
                </a:prstGeom>
                <a:blipFill>
                  <a:blip r:embed="rId5"/>
                  <a:stretch>
                    <a:fillRect/>
                  </a:stretch>
                </a:blipFill>
                <a:ln>
                  <a:noFill/>
                </a:ln>
                <a:effectLst/>
              </p:spPr>
              <p:txBody>
                <a:bodyPr/>
                <a:lstStyle/>
                <a:p>
                  <a:r>
                    <a:rPr lang="en-US">
                      <a:noFill/>
                    </a:rPr>
                    <a:t> </a:t>
                  </a:r>
                </a:p>
              </p:txBody>
            </p:sp>
          </mc:Fallback>
        </mc:AlternateContent>
      </p:grpSp>
      <p:grpSp>
        <p:nvGrpSpPr>
          <p:cNvPr id="4" name="Group 3">
            <a:extLst>
              <a:ext uri="{FF2B5EF4-FFF2-40B4-BE49-F238E27FC236}">
                <a16:creationId xmlns:a16="http://schemas.microsoft.com/office/drawing/2014/main" id="{B0CAAD83-318B-4074-8215-9D3547C5F3C6}"/>
              </a:ext>
            </a:extLst>
          </p:cNvPr>
          <p:cNvGrpSpPr/>
          <p:nvPr/>
        </p:nvGrpSpPr>
        <p:grpSpPr>
          <a:xfrm>
            <a:off x="6273115" y="-304800"/>
            <a:ext cx="5715314" cy="6158794"/>
            <a:chOff x="5149774" y="-220761"/>
            <a:chExt cx="5715314" cy="6883882"/>
          </a:xfrm>
        </p:grpSpPr>
        <p:cxnSp>
          <p:nvCxnSpPr>
            <p:cNvPr id="18" name="Straight Arrow Connector 17">
              <a:extLst>
                <a:ext uri="{FF2B5EF4-FFF2-40B4-BE49-F238E27FC236}">
                  <a16:creationId xmlns:a16="http://schemas.microsoft.com/office/drawing/2014/main" id="{91A2BD27-F4D6-4108-9A29-1628AA675495}"/>
                </a:ext>
              </a:extLst>
            </p:cNvPr>
            <p:cNvCxnSpPr>
              <a:cxnSpLocks/>
            </p:cNvCxnSpPr>
            <p:nvPr/>
          </p:nvCxnSpPr>
          <p:spPr>
            <a:xfrm>
              <a:off x="7010400" y="6172200"/>
              <a:ext cx="3200400" cy="1052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61E9FAC9-22D3-4FAF-B5D5-B75E57CA5E7C}"/>
                </a:ext>
              </a:extLst>
            </p:cNvPr>
            <p:cNvCxnSpPr>
              <a:cxnSpLocks/>
            </p:cNvCxnSpPr>
            <p:nvPr/>
          </p:nvCxnSpPr>
          <p:spPr>
            <a:xfrm flipH="1" flipV="1">
              <a:off x="7225682" y="2666999"/>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21C1BC13-42F7-4BAE-906F-453652FA6284}"/>
                </a:ext>
              </a:extLst>
            </p:cNvPr>
            <p:cNvSpPr txBox="1"/>
            <p:nvPr/>
          </p:nvSpPr>
          <p:spPr>
            <a:xfrm>
              <a:off x="9913028" y="6186067"/>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22" name="TextBox 21">
              <a:extLst>
                <a:ext uri="{FF2B5EF4-FFF2-40B4-BE49-F238E27FC236}">
                  <a16:creationId xmlns:a16="http://schemas.microsoft.com/office/drawing/2014/main" id="{7C2DA66C-3872-4948-B0E1-222B60FE8CCE}"/>
                </a:ext>
              </a:extLst>
            </p:cNvPr>
            <p:cNvSpPr txBox="1"/>
            <p:nvPr/>
          </p:nvSpPr>
          <p:spPr>
            <a:xfrm>
              <a:off x="6593686" y="2505599"/>
              <a:ext cx="1213992"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d</a:t>
              </a:r>
              <a:endParaRPr lang="en-US" sz="2500" i="1"/>
            </a:p>
          </p:txBody>
        </p:sp>
        <p:sp>
          <p:nvSpPr>
            <p:cNvPr id="49" name="TextBox 48">
              <a:extLst>
                <a:ext uri="{FF2B5EF4-FFF2-40B4-BE49-F238E27FC236}">
                  <a16:creationId xmlns:a16="http://schemas.microsoft.com/office/drawing/2014/main" id="{4EC4F581-EC9C-4227-ACF5-6E0533444D30}"/>
                </a:ext>
              </a:extLst>
            </p:cNvPr>
            <p:cNvSpPr txBox="1"/>
            <p:nvPr/>
          </p:nvSpPr>
          <p:spPr>
            <a:xfrm>
              <a:off x="6697371" y="6182727"/>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O</a:t>
              </a:r>
              <a:endParaRPr lang="en-US" sz="2500">
                <a:solidFill>
                  <a:srgbClr val="0070C0"/>
                </a:solidFill>
              </a:endParaRPr>
            </a:p>
          </p:txBody>
        </p:sp>
        <p:sp>
          <p:nvSpPr>
            <p:cNvPr id="2" name="Arc 1">
              <a:extLst>
                <a:ext uri="{FF2B5EF4-FFF2-40B4-BE49-F238E27FC236}">
                  <a16:creationId xmlns:a16="http://schemas.microsoft.com/office/drawing/2014/main" id="{D07C66FD-3176-45DF-BBA2-2A04F712E9A3}"/>
                </a:ext>
              </a:extLst>
            </p:cNvPr>
            <p:cNvSpPr/>
            <p:nvPr/>
          </p:nvSpPr>
          <p:spPr>
            <a:xfrm flipV="1">
              <a:off x="5149774" y="-220761"/>
              <a:ext cx="3759425" cy="6406828"/>
            </a:xfrm>
            <a:prstGeom prst="arc">
              <a:avLst>
                <a:gd name="adj1" fmla="val 16200000"/>
                <a:gd name="adj2" fmla="val 21375942"/>
              </a:avLst>
            </a:prstGeom>
            <a:ln w="28575">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pic>
        <p:nvPicPr>
          <p:cNvPr id="55" name="Picture 5" descr="empty-blue-rectangle">
            <a:extLst>
              <a:ext uri="{FF2B5EF4-FFF2-40B4-BE49-F238E27FC236}">
                <a16:creationId xmlns:a16="http://schemas.microsoft.com/office/drawing/2014/main" id="{8E5DA4EF-F406-4055-946B-CD8C11029F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83493" y="3244372"/>
            <a:ext cx="4552114" cy="2089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 name="TextBox 55">
            <a:extLst>
              <a:ext uri="{FF2B5EF4-FFF2-40B4-BE49-F238E27FC236}">
                <a16:creationId xmlns:a16="http://schemas.microsoft.com/office/drawing/2014/main" id="{64D1E058-8F66-465D-A11C-F54204D5E0A9}"/>
              </a:ext>
            </a:extLst>
          </p:cNvPr>
          <p:cNvSpPr txBox="1"/>
          <p:nvPr/>
        </p:nvSpPr>
        <p:spPr>
          <a:xfrm>
            <a:off x="1184342" y="3472519"/>
            <a:ext cx="3906691" cy="1718163"/>
          </a:xfrm>
          <a:prstGeom prst="rect">
            <a:avLst/>
          </a:prstGeom>
          <a:noFill/>
        </p:spPr>
        <p:txBody>
          <a:bodyPr wrap="square">
            <a:spAutoFit/>
          </a:bodyPr>
          <a:lstStyle/>
          <a:p>
            <a:pPr marL="0" marR="0" algn="ctr">
              <a:lnSpc>
                <a:spcPct val="107000"/>
              </a:lnSpc>
              <a:spcBef>
                <a:spcPts val="0"/>
              </a:spcBef>
              <a:spcAft>
                <a:spcPts val="500"/>
              </a:spcAft>
            </a:pPr>
            <a:r>
              <a:rPr lang="en-US" sz="2500">
                <a:latin typeface="Arial" panose="020B0604020202020204" pitchFamily="34" charset="0"/>
                <a:ea typeface="游明朝" panose="02020400000000000000" pitchFamily="18" charset="-128"/>
                <a:cs typeface="Times New Roman" panose="02020603050405020304" pitchFamily="18" charset="0"/>
              </a:rPr>
              <a:t>Đồ thị (d – t) của chuyển động thẳng biến đổi đều được biễu diễn trong hình là một nhánh parabol</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365902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38" name="Group 37">
            <a:extLst>
              <a:ext uri="{FF2B5EF4-FFF2-40B4-BE49-F238E27FC236}">
                <a16:creationId xmlns:a16="http://schemas.microsoft.com/office/drawing/2014/main" id="{2C329294-914D-49E9-8ED3-127140F608BB}"/>
              </a:ext>
            </a:extLst>
          </p:cNvPr>
          <p:cNvGrpSpPr/>
          <p:nvPr/>
        </p:nvGrpSpPr>
        <p:grpSpPr>
          <a:xfrm>
            <a:off x="-164870" y="-25798"/>
            <a:ext cx="11379492" cy="541687"/>
            <a:chOff x="74035" y="2233973"/>
            <a:chExt cx="11308984" cy="756154"/>
          </a:xfrm>
        </p:grpSpPr>
        <p:grpSp>
          <p:nvGrpSpPr>
            <p:cNvPr id="41" name="Group 70">
              <a:extLst>
                <a:ext uri="{FF2B5EF4-FFF2-40B4-BE49-F238E27FC236}">
                  <a16:creationId xmlns:a16="http://schemas.microsoft.com/office/drawing/2014/main" id="{B1BAECA6-F3F9-4064-AE8E-EB83F475D9B1}"/>
                </a:ext>
              </a:extLst>
            </p:cNvPr>
            <p:cNvGrpSpPr>
              <a:grpSpLocks/>
            </p:cNvGrpSpPr>
            <p:nvPr/>
          </p:nvGrpSpPr>
          <p:grpSpPr bwMode="auto">
            <a:xfrm>
              <a:off x="286102" y="2280389"/>
              <a:ext cx="11096917" cy="708275"/>
              <a:chOff x="564744" y="3403331"/>
              <a:chExt cx="5714394" cy="1364238"/>
            </a:xfrm>
          </p:grpSpPr>
          <p:pic>
            <p:nvPicPr>
              <p:cNvPr id="58" name="Picture 57" descr="empty-green-rectangle">
                <a:extLst>
                  <a:ext uri="{FF2B5EF4-FFF2-40B4-BE49-F238E27FC236}">
                    <a16:creationId xmlns:a16="http://schemas.microsoft.com/office/drawing/2014/main" id="{BCA49D4F-6A18-481C-8106-9924EA0E5B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4" y="3403331"/>
                <a:ext cx="5714394"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descr="green-top-faded">
                <a:extLst>
                  <a:ext uri="{FF2B5EF4-FFF2-40B4-BE49-F238E27FC236}">
                    <a16:creationId xmlns:a16="http://schemas.microsoft.com/office/drawing/2014/main" id="{8384FE11-9961-467A-BA32-6C6F26A9C2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5" name="TextBox 44">
              <a:extLst>
                <a:ext uri="{FF2B5EF4-FFF2-40B4-BE49-F238E27FC236}">
                  <a16:creationId xmlns:a16="http://schemas.microsoft.com/office/drawing/2014/main" id="{C9C50F40-5865-41D2-85CC-1692F3BDFA80}"/>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2</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57" name="Rectangle 1026060">
              <a:extLst>
                <a:ext uri="{FF2B5EF4-FFF2-40B4-BE49-F238E27FC236}">
                  <a16:creationId xmlns:a16="http://schemas.microsoft.com/office/drawing/2014/main" id="{88B374BD-A59E-43D6-8D2E-3FADD1D15644}"/>
                </a:ext>
              </a:extLst>
            </p:cNvPr>
            <p:cNvSpPr>
              <a:spLocks noChangeArrowheads="1"/>
            </p:cNvSpPr>
            <p:nvPr/>
          </p:nvSpPr>
          <p:spPr bwMode="auto">
            <a:xfrm>
              <a:off x="1209204" y="2233973"/>
              <a:ext cx="9327669" cy="756154"/>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800" i="1">
                  <a:cs typeface="Arial" panose="020B0604020202020204" pitchFamily="34" charset="0"/>
                </a:rPr>
                <a:t>Các phương trình của chuyển động thẳng biến đổi đều</a:t>
              </a:r>
              <a:endParaRPr lang="en-US" sz="2800" dirty="0">
                <a:cs typeface="Arial" panose="020B0604020202020204" pitchFamily="34" charset="0"/>
              </a:endParaRPr>
            </a:p>
          </p:txBody>
        </p:sp>
      </p:grpSp>
      <p:sp>
        <p:nvSpPr>
          <p:cNvPr id="60" name="Text Box 13">
            <a:extLst>
              <a:ext uri="{FF2B5EF4-FFF2-40B4-BE49-F238E27FC236}">
                <a16:creationId xmlns:a16="http://schemas.microsoft.com/office/drawing/2014/main" id="{50080659-D471-40ED-8ED6-0E96B3906666}"/>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Các phương trình của chuyển động thẳng biến đổi đều</a:t>
            </a:r>
          </a:p>
        </p:txBody>
      </p:sp>
      <p:sp>
        <p:nvSpPr>
          <p:cNvPr id="61" name="Text Box 6">
            <a:extLst>
              <a:ext uri="{FF2B5EF4-FFF2-40B4-BE49-F238E27FC236}">
                <a16:creationId xmlns:a16="http://schemas.microsoft.com/office/drawing/2014/main" id="{D232A4FA-678A-4623-B62F-E6A19EBBDCE8}"/>
              </a:ext>
            </a:extLst>
          </p:cNvPr>
          <p:cNvSpPr txBox="1">
            <a:spLocks noChangeArrowheads="1"/>
          </p:cNvSpPr>
          <p:nvPr/>
        </p:nvSpPr>
        <p:spPr bwMode="auto">
          <a:xfrm>
            <a:off x="381942" y="1274762"/>
            <a:ext cx="4470128" cy="47705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eaLnBrk="0" hangingPunct="0">
              <a:spcBef>
                <a:spcPct val="50000"/>
              </a:spcBef>
            </a:pPr>
            <a:r>
              <a:rPr lang="en-US" altLang="en-US" sz="2500" i="1">
                <a:solidFill>
                  <a:srgbClr val="00B050"/>
                </a:solidFill>
                <a:latin typeface="Arial" panose="020B0604020202020204" pitchFamily="34" charset="0"/>
                <a:cs typeface="Arial" panose="020B0604020202020204" pitchFamily="34" charset="0"/>
              </a:rPr>
              <a:t>Phương trình độ dịch chuyển</a:t>
            </a:r>
          </a:p>
        </p:txBody>
      </p:sp>
      <p:pic>
        <p:nvPicPr>
          <p:cNvPr id="55" name="Picture 5" descr="empty-blue-rectangle">
            <a:extLst>
              <a:ext uri="{FF2B5EF4-FFF2-40B4-BE49-F238E27FC236}">
                <a16:creationId xmlns:a16="http://schemas.microsoft.com/office/drawing/2014/main" id="{8E5DA4EF-F406-4055-946B-CD8C11029F6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001" y="1969638"/>
            <a:ext cx="11625400" cy="1365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6" name="TextBox 55">
                <a:extLst>
                  <a:ext uri="{FF2B5EF4-FFF2-40B4-BE49-F238E27FC236}">
                    <a16:creationId xmlns:a16="http://schemas.microsoft.com/office/drawing/2014/main" id="{64D1E058-8F66-465D-A11C-F54204D5E0A9}"/>
                  </a:ext>
                </a:extLst>
              </p:cNvPr>
              <p:cNvSpPr txBox="1"/>
              <p:nvPr/>
            </p:nvSpPr>
            <p:spPr>
              <a:xfrm>
                <a:off x="511975" y="2064859"/>
                <a:ext cx="11069361" cy="1121654"/>
              </a:xfrm>
              <a:prstGeom prst="rect">
                <a:avLst/>
              </a:prstGeom>
              <a:noFill/>
            </p:spPr>
            <p:txBody>
              <a:bodyPr wrap="square">
                <a:spAutoFit/>
              </a:bodyPr>
              <a:lstStyle/>
              <a:p>
                <a:pPr algn="ctr"/>
                <a:r>
                  <a:rPr lang="en-US" sz="2500">
                    <a:latin typeface="Arial" panose="020B0604020202020204" pitchFamily="34" charset="0"/>
                    <a:ea typeface="Times New Roman" panose="02020603050405020304" pitchFamily="18" charset="0"/>
                    <a:cs typeface="Times New Roman" panose="02020603050405020304" pitchFamily="18" charset="0"/>
                  </a:rPr>
                  <a:t>Nếu </a:t>
                </a:r>
                <a:r>
                  <a:rPr lang="en-US" sz="2500">
                    <a:effectLst/>
                    <a:latin typeface="Arial" panose="020B0604020202020204" pitchFamily="34" charset="0"/>
                    <a:ea typeface="Times New Roman" panose="02020603050405020304" pitchFamily="18" charset="0"/>
                    <a:cs typeface="Times New Roman" panose="02020603050405020304" pitchFamily="18" charset="0"/>
                  </a:rPr>
                  <a:t>vật chuyển động thẳng biến đổi đều </a:t>
                </a:r>
                <a:r>
                  <a:rPr lang="en-US" sz="2500" b="1">
                    <a:effectLst/>
                    <a:latin typeface="Arial" panose="020B0604020202020204" pitchFamily="34" charset="0"/>
                    <a:ea typeface="Times New Roman" panose="02020603050405020304" pitchFamily="18" charset="0"/>
                    <a:cs typeface="Times New Roman" panose="02020603050405020304" pitchFamily="18" charset="0"/>
                  </a:rPr>
                  <a:t>không đổi chiều </a:t>
                </a:r>
                <a:r>
                  <a:rPr lang="en-US" sz="2500">
                    <a:effectLst/>
                    <a:latin typeface="Arial" panose="020B0604020202020204" pitchFamily="34" charset="0"/>
                    <a:ea typeface="Times New Roman" panose="02020603050405020304" pitchFamily="18" charset="0"/>
                    <a:cs typeface="Times New Roman" panose="02020603050405020304" pitchFamily="18" charset="0"/>
                  </a:rPr>
                  <a:t>thì </a:t>
                </a:r>
                <a:r>
                  <a:rPr lang="en-US" sz="2500">
                    <a:latin typeface="Arial" panose="020B0604020202020204" pitchFamily="34" charset="0"/>
                    <a:ea typeface="Times New Roman" panose="02020603050405020304" pitchFamily="18" charset="0"/>
                    <a:cs typeface="Times New Roman" panose="02020603050405020304" pitchFamily="18" charset="0"/>
                  </a:rPr>
                  <a:t>PT: </a:t>
                </a:r>
              </a:p>
              <a:p>
                <a:pPr algn="ctr"/>
                <a:r>
                  <a:rPr lang="en-US" sz="2500">
                    <a:effectLst/>
                    <a:latin typeface="Arial" panose="020B0604020202020204" pitchFamily="34" charset="0"/>
                    <a:ea typeface="Times New Roman" panose="02020603050405020304" pitchFamily="18" charset="0"/>
                    <a:cs typeface="Times New Roman" panose="02020603050405020304" pitchFamily="18" charset="0"/>
                  </a:rPr>
                  <a:t> </a:t>
                </a:r>
                <a14:m>
                  <m:oMath xmlns:m="http://schemas.openxmlformats.org/officeDocument/2006/math">
                    <m:r>
                      <a:rPr lang="en-US" sz="2800" b="0" i="1" smtClean="0">
                        <a:solidFill>
                          <a:srgbClr val="000000"/>
                        </a:solidFill>
                        <a:latin typeface="Cambria Math" panose="02040503050406030204" pitchFamily="18" charset="0"/>
                      </a:rPr>
                      <m:t>𝑑</m:t>
                    </m:r>
                    <m:r>
                      <a:rPr lang="en-US" sz="2800" i="1">
                        <a:solidFill>
                          <a:srgbClr val="000000"/>
                        </a:solidFill>
                        <a:latin typeface="Cambria Math" panose="02040503050406030204" pitchFamily="18" charset="0"/>
                      </a:rPr>
                      <m:t>=</m:t>
                    </m:r>
                    <m:f>
                      <m:fPr>
                        <m:ctrlPr>
                          <a:rPr lang="en-US" sz="2800" i="1" smtClean="0">
                            <a:latin typeface="Cambria Math" panose="02040503050406030204" pitchFamily="18" charset="0"/>
                            <a:cs typeface="Arial" panose="020B0604020202020204" pitchFamily="34" charset="0"/>
                          </a:rPr>
                        </m:ctrlPr>
                      </m:fPr>
                      <m:num>
                        <m:r>
                          <a:rPr lang="en-US" sz="2800" b="0" i="1" smtClean="0">
                            <a:latin typeface="Cambria Math" panose="02040503050406030204" pitchFamily="18" charset="0"/>
                            <a:cs typeface="Arial" panose="020B0604020202020204" pitchFamily="34" charset="0"/>
                          </a:rPr>
                          <m:t>1</m:t>
                        </m:r>
                      </m:num>
                      <m:den>
                        <m:r>
                          <a:rPr lang="en-US" sz="2800" b="0" i="1" smtClean="0">
                            <a:latin typeface="Cambria Math" panose="02040503050406030204" pitchFamily="18" charset="0"/>
                            <a:cs typeface="Arial" panose="020B0604020202020204" pitchFamily="34" charset="0"/>
                          </a:rPr>
                          <m:t>2</m:t>
                        </m:r>
                      </m:den>
                    </m:f>
                    <m:r>
                      <a:rPr lang="en-US" sz="2800" b="0" i="1" smtClean="0">
                        <a:solidFill>
                          <a:srgbClr val="000000"/>
                        </a:solidFill>
                        <a:latin typeface="Cambria Math" panose="02040503050406030204" pitchFamily="18" charset="0"/>
                      </a:rPr>
                      <m:t>𝑎𝑡</m:t>
                    </m:r>
                    <m:r>
                      <a:rPr lang="en-US" sz="2800" b="0" i="1" baseline="30000" smtClean="0">
                        <a:solidFill>
                          <a:srgbClr val="000000"/>
                        </a:solidFill>
                        <a:latin typeface="Cambria Math" panose="02040503050406030204" pitchFamily="18" charset="0"/>
                      </a:rPr>
                      <m:t>2</m:t>
                    </m:r>
                  </m:oMath>
                </a14:m>
                <a:r>
                  <a:rPr lang="en-US" sz="2800">
                    <a:solidFill>
                      <a:srgbClr val="000000"/>
                    </a:solidFill>
                  </a:rPr>
                  <a:t> </a:t>
                </a:r>
                <a14:m>
                  <m:oMath xmlns:m="http://schemas.openxmlformats.org/officeDocument/2006/math">
                    <m:sSub>
                      <m:sSubPr>
                        <m:ctrlPr>
                          <a:rPr lang="en-US" sz="2800" i="1">
                            <a:solidFill>
                              <a:srgbClr val="000000"/>
                            </a:solidFill>
                            <a:latin typeface="Cambria Math" panose="02040503050406030204" pitchFamily="18" charset="0"/>
                          </a:rPr>
                        </m:ctrlPr>
                      </m:sSubPr>
                      <m:e>
                        <m:r>
                          <a:rPr lang="en-US" sz="2800" b="0" i="1" smtClean="0">
                            <a:solidFill>
                              <a:srgbClr val="000000"/>
                            </a:solidFill>
                            <a:latin typeface="Cambria Math" panose="02040503050406030204" pitchFamily="18" charset="0"/>
                          </a:rPr>
                          <m:t>+ </m:t>
                        </m:r>
                        <m:r>
                          <a:rPr lang="en-US" sz="2800" i="1">
                            <a:solidFill>
                              <a:srgbClr val="000000"/>
                            </a:solidFill>
                            <a:latin typeface="Cambria Math" panose="02040503050406030204" pitchFamily="18" charset="0"/>
                          </a:rPr>
                          <m:t>𝑣</m:t>
                        </m:r>
                      </m:e>
                      <m:sub>
                        <m:r>
                          <a:rPr lang="en-US" sz="2800" i="1">
                            <a:solidFill>
                              <a:srgbClr val="000000"/>
                            </a:solidFill>
                            <a:latin typeface="Cambria Math" panose="02040503050406030204" pitchFamily="18" charset="0"/>
                          </a:rPr>
                          <m:t>0</m:t>
                        </m:r>
                      </m:sub>
                    </m:sSub>
                    <m:r>
                      <a:rPr lang="en-US" sz="2800" i="1">
                        <a:solidFill>
                          <a:srgbClr val="000000"/>
                        </a:solidFill>
                        <a:latin typeface="Cambria Math" panose="02040503050406030204" pitchFamily="18" charset="0"/>
                      </a:rPr>
                      <m:t>𝑡</m:t>
                    </m:r>
                  </m:oMath>
                </a14:m>
                <a:r>
                  <a:rPr lang="en-US" sz="2500">
                    <a:effectLst/>
                    <a:latin typeface="Arial" panose="020B0604020202020204" pitchFamily="34" charset="0"/>
                    <a:ea typeface="Times New Roman" panose="02020603050405020304" pitchFamily="18" charset="0"/>
                    <a:cs typeface="Times New Roman" panose="02020603050405020304" pitchFamily="18" charset="0"/>
                  </a:rPr>
                  <a:t>  cũng chính là PT xác định quãng đường đi được của vật. </a:t>
                </a:r>
              </a:p>
            </p:txBody>
          </p:sp>
        </mc:Choice>
        <mc:Fallback xmlns="">
          <p:sp>
            <p:nvSpPr>
              <p:cNvPr id="56" name="TextBox 55">
                <a:extLst>
                  <a:ext uri="{FF2B5EF4-FFF2-40B4-BE49-F238E27FC236}">
                    <a16:creationId xmlns:a16="http://schemas.microsoft.com/office/drawing/2014/main" id="{64D1E058-8F66-465D-A11C-F54204D5E0A9}"/>
                  </a:ext>
                </a:extLst>
              </p:cNvPr>
              <p:cNvSpPr txBox="1">
                <a:spLocks noRot="1" noChangeAspect="1" noMove="1" noResize="1" noEditPoints="1" noAdjustHandles="1" noChangeArrowheads="1" noChangeShapeType="1" noTextEdit="1"/>
              </p:cNvSpPr>
              <p:nvPr/>
            </p:nvSpPr>
            <p:spPr>
              <a:xfrm>
                <a:off x="511975" y="2064859"/>
                <a:ext cx="11069361" cy="1121654"/>
              </a:xfrm>
              <a:prstGeom prst="rect">
                <a:avLst/>
              </a:prstGeom>
              <a:blipFill>
                <a:blip r:embed="rId5"/>
                <a:stretch>
                  <a:fillRect t="-4348" r="-385"/>
                </a:stretch>
              </a:blipFill>
            </p:spPr>
            <p:txBody>
              <a:bodyPr/>
              <a:lstStyle/>
              <a:p>
                <a:r>
                  <a:rPr lang="en-US">
                    <a:noFill/>
                  </a:rPr>
                  <a:t> </a:t>
                </a:r>
              </a:p>
            </p:txBody>
          </p:sp>
        </mc:Fallback>
      </mc:AlternateContent>
      <p:sp>
        <p:nvSpPr>
          <p:cNvPr id="26" name="TextBox 25">
            <a:extLst>
              <a:ext uri="{FF2B5EF4-FFF2-40B4-BE49-F238E27FC236}">
                <a16:creationId xmlns:a16="http://schemas.microsoft.com/office/drawing/2014/main" id="{422BFC2B-8AA7-4B5B-B130-65BF63A77F85}"/>
              </a:ext>
            </a:extLst>
          </p:cNvPr>
          <p:cNvSpPr txBox="1"/>
          <p:nvPr/>
        </p:nvSpPr>
        <p:spPr>
          <a:xfrm>
            <a:off x="586593" y="3741157"/>
            <a:ext cx="10824156" cy="474104"/>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Nếu tại thời điểm t</a:t>
            </a:r>
            <a:r>
              <a:rPr lang="en-US" sz="2500" baseline="-25000">
                <a:effectLst/>
                <a:latin typeface="Arial" panose="020B0604020202020204" pitchFamily="34" charset="0"/>
                <a:ea typeface="Times New Roman" panose="02020603050405020304" pitchFamily="18" charset="0"/>
                <a:cs typeface="Times New Roman" panose="02020603050405020304" pitchFamily="18" charset="0"/>
              </a:rPr>
              <a:t>0</a:t>
            </a:r>
            <a:r>
              <a:rPr lang="en-US" sz="2500">
                <a:effectLst/>
                <a:latin typeface="Arial" panose="020B0604020202020204" pitchFamily="34" charset="0"/>
                <a:ea typeface="Times New Roman" panose="02020603050405020304" pitchFamily="18" charset="0"/>
                <a:cs typeface="Times New Roman" panose="02020603050405020304" pitchFamily="18" charset="0"/>
              </a:rPr>
              <a:t>, vật có vị trí x</a:t>
            </a:r>
            <a:r>
              <a:rPr lang="en-US" sz="2500" baseline="-25000">
                <a:effectLst/>
                <a:latin typeface="Arial" panose="020B0604020202020204" pitchFamily="34" charset="0"/>
                <a:ea typeface="Times New Roman" panose="02020603050405020304" pitchFamily="18" charset="0"/>
                <a:cs typeface="Times New Roman" panose="02020603050405020304" pitchFamily="18" charset="0"/>
              </a:rPr>
              <a:t>0</a:t>
            </a:r>
            <a:r>
              <a:rPr lang="en-US" sz="2500">
                <a:effectLst/>
                <a:latin typeface="Arial" panose="020B0604020202020204" pitchFamily="34" charset="0"/>
                <a:ea typeface="Times New Roman" panose="02020603050405020304" pitchFamily="18" charset="0"/>
                <a:cs typeface="Times New Roman" panose="02020603050405020304" pitchFamily="18" charset="0"/>
              </a:rPr>
              <a:t> so với gốc toạ độ. Do d = x - x</a:t>
            </a:r>
            <a:r>
              <a:rPr lang="en-US" sz="2500" baseline="-25000">
                <a:effectLst/>
                <a:latin typeface="Arial" panose="020B0604020202020204" pitchFamily="34" charset="0"/>
                <a:ea typeface="Times New Roman" panose="02020603050405020304" pitchFamily="18" charset="0"/>
                <a:cs typeface="Times New Roman" panose="02020603050405020304" pitchFamily="18" charset="0"/>
              </a:rPr>
              <a:t>0</a:t>
            </a:r>
            <a:r>
              <a:rPr lang="en-US" sz="2500">
                <a:effectLst/>
                <a:latin typeface="Arial" panose="020B0604020202020204" pitchFamily="34" charset="0"/>
                <a:ea typeface="Times New Roman" panose="02020603050405020304" pitchFamily="18" charset="0"/>
                <a:cs typeface="Times New Roman" panose="02020603050405020304" pitchFamily="18" charset="0"/>
              </a:rPr>
              <a:t>, </a:t>
            </a:r>
          </a:p>
        </p:txBody>
      </p:sp>
      <p:grpSp>
        <p:nvGrpSpPr>
          <p:cNvPr id="27" name="Group 26">
            <a:extLst>
              <a:ext uri="{FF2B5EF4-FFF2-40B4-BE49-F238E27FC236}">
                <a16:creationId xmlns:a16="http://schemas.microsoft.com/office/drawing/2014/main" id="{93ED4CF1-6E39-42E1-9DBC-7AF05DA3E946}"/>
              </a:ext>
            </a:extLst>
          </p:cNvPr>
          <p:cNvGrpSpPr/>
          <p:nvPr/>
        </p:nvGrpSpPr>
        <p:grpSpPr>
          <a:xfrm>
            <a:off x="3581400" y="4428784"/>
            <a:ext cx="4495800" cy="1129054"/>
            <a:chOff x="838200" y="3178924"/>
            <a:chExt cx="3695144" cy="1225892"/>
          </a:xfrm>
        </p:grpSpPr>
        <p:pic>
          <p:nvPicPr>
            <p:cNvPr id="28" name="Picture 27" descr="empty-red-rectangle">
              <a:extLst>
                <a:ext uri="{FF2B5EF4-FFF2-40B4-BE49-F238E27FC236}">
                  <a16:creationId xmlns:a16="http://schemas.microsoft.com/office/drawing/2014/main" id="{A2F89E3F-73AC-477A-9E25-6017609A28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9" name="Object 60">
                  <a:extLst>
                    <a:ext uri="{FF2B5EF4-FFF2-40B4-BE49-F238E27FC236}">
                      <a16:creationId xmlns:a16="http://schemas.microsoft.com/office/drawing/2014/main" id="{8F3AAE8B-0059-4705-AD95-FFDCF6DD075F}"/>
                    </a:ext>
                  </a:extLst>
                </p:cNvPr>
                <p:cNvSpPr txBox="1"/>
                <p:nvPr/>
              </p:nvSpPr>
              <p:spPr bwMode="auto">
                <a:xfrm>
                  <a:off x="1256744" y="3212603"/>
                  <a:ext cx="3276600" cy="1192213"/>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𝑥</m:t>
                        </m:r>
                        <m:r>
                          <a:rPr lang="en-US" sz="3000" i="1">
                            <a:solidFill>
                              <a:srgbClr val="000000"/>
                            </a:solidFill>
                            <a:latin typeface="Cambria Math" panose="02040503050406030204" pitchFamily="18" charset="0"/>
                          </a:rPr>
                          <m:t>=</m:t>
                        </m:r>
                        <m:f>
                          <m:fPr>
                            <m:ctrlPr>
                              <a:rPr lang="en-US" sz="3000" i="1" smtClean="0">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1</m:t>
                            </m:r>
                          </m:num>
                          <m:den>
                            <m:r>
                              <a:rPr lang="en-US" sz="3000" b="0" i="1" smtClean="0">
                                <a:latin typeface="Cambria Math" panose="02040503050406030204" pitchFamily="18" charset="0"/>
                                <a:cs typeface="Arial" panose="020B0604020202020204" pitchFamily="34" charset="0"/>
                              </a:rPr>
                              <m:t>2</m:t>
                            </m:r>
                          </m:den>
                        </m:f>
                        <m:r>
                          <a:rPr lang="en-US" sz="3000" b="0" i="1" smtClean="0">
                            <a:solidFill>
                              <a:srgbClr val="000000"/>
                            </a:solidFill>
                            <a:latin typeface="Cambria Math" panose="02040503050406030204" pitchFamily="18" charset="0"/>
                          </a:rPr>
                          <m:t>𝑎𝑡</m:t>
                        </m:r>
                        <m:r>
                          <a:rPr lang="en-US" sz="3000" b="0" i="1" baseline="30000" smtClean="0">
                            <a:solidFill>
                              <a:srgbClr val="000000"/>
                            </a:solidFill>
                            <a:latin typeface="Cambria Math" panose="02040503050406030204" pitchFamily="18" charset="0"/>
                          </a:rPr>
                          <m:t>2</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i="1">
                            <a:solidFill>
                              <a:srgbClr val="000000"/>
                            </a:solidFill>
                            <a:latin typeface="Cambria Math" panose="02040503050406030204" pitchFamily="18" charset="0"/>
                          </a:rPr>
                          <m:t>𝑡</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𝑥</m:t>
                            </m:r>
                          </m:e>
                          <m:sub>
                            <m:r>
                              <a:rPr lang="en-US" sz="3000" i="1">
                                <a:solidFill>
                                  <a:srgbClr val="000000"/>
                                </a:solidFill>
                                <a:latin typeface="Cambria Math" panose="02040503050406030204" pitchFamily="18" charset="0"/>
                              </a:rPr>
                              <m:t>0</m:t>
                            </m:r>
                          </m:sub>
                        </m:sSub>
                      </m:oMath>
                    </m:oMathPara>
                  </a14:m>
                  <a:endParaRPr lang="en-US" sz="3000" baseline="30000">
                    <a:latin typeface="Arial" panose="020B0604020202020204" pitchFamily="34" charset="0"/>
                    <a:cs typeface="Arial" panose="020B0604020202020204" pitchFamily="34" charset="0"/>
                  </a:endParaRPr>
                </a:p>
              </p:txBody>
            </p:sp>
          </mc:Choice>
          <mc:Fallback xmlns="">
            <p:sp>
              <p:nvSpPr>
                <p:cNvPr id="29" name="Object 60">
                  <a:extLst>
                    <a:ext uri="{FF2B5EF4-FFF2-40B4-BE49-F238E27FC236}">
                      <a16:creationId xmlns:a16="http://schemas.microsoft.com/office/drawing/2014/main" id="{8F3AAE8B-0059-4705-AD95-FFDCF6DD075F}"/>
                    </a:ext>
                  </a:extLst>
                </p:cNvPr>
                <p:cNvSpPr txBox="1">
                  <a:spLocks noRot="1" noChangeAspect="1" noMove="1" noResize="1" noEditPoints="1" noAdjustHandles="1" noChangeArrowheads="1" noChangeShapeType="1" noTextEdit="1"/>
                </p:cNvSpPr>
                <p:nvPr/>
              </p:nvSpPr>
              <p:spPr bwMode="auto">
                <a:xfrm>
                  <a:off x="1256744" y="3212603"/>
                  <a:ext cx="3276600" cy="1192213"/>
                </a:xfrm>
                <a:prstGeom prst="rect">
                  <a:avLst/>
                </a:prstGeom>
                <a:blipFill>
                  <a:blip r:embed="rId7"/>
                  <a:stretch>
                    <a:fillRect/>
                  </a:stretch>
                </a:blipFill>
                <a:ln>
                  <a:noFill/>
                </a:ln>
                <a:effectLst/>
              </p:spPr>
              <p:txBody>
                <a:bodyPr/>
                <a:lstStyle/>
                <a:p>
                  <a:r>
                    <a:rPr lang="en-US">
                      <a:noFill/>
                    </a:rPr>
                    <a:t> </a:t>
                  </a:r>
                </a:p>
              </p:txBody>
            </p:sp>
          </mc:Fallback>
        </mc:AlternateContent>
      </p:grpSp>
      <p:sp>
        <p:nvSpPr>
          <p:cNvPr id="31" name="TextBox 30">
            <a:extLst>
              <a:ext uri="{FF2B5EF4-FFF2-40B4-BE49-F238E27FC236}">
                <a16:creationId xmlns:a16="http://schemas.microsoft.com/office/drawing/2014/main" id="{9B6E8D17-9D9A-4AA8-A3C4-FC42B9B95447}"/>
              </a:ext>
            </a:extLst>
          </p:cNvPr>
          <p:cNvSpPr txBox="1"/>
          <p:nvPr/>
        </p:nvSpPr>
        <p:spPr>
          <a:xfrm>
            <a:off x="3124200" y="5744072"/>
            <a:ext cx="5435984" cy="894860"/>
          </a:xfrm>
          <a:prstGeom prst="rect">
            <a:avLst/>
          </a:prstGeom>
          <a:noFill/>
        </p:spPr>
        <p:txBody>
          <a:bodyPr wrap="square">
            <a:spAutoFit/>
          </a:bodyPr>
          <a:lstStyle/>
          <a:p>
            <a:pPr marL="0" marR="0">
              <a:lnSpc>
                <a:spcPct val="107000"/>
              </a:lnSpc>
              <a:spcBef>
                <a:spcPts val="0"/>
              </a:spcBef>
              <a:spcAft>
                <a:spcPts val="500"/>
              </a:spcAft>
            </a:pPr>
            <a:r>
              <a:rPr lang="en-US" sz="2500" i="1">
                <a:solidFill>
                  <a:srgbClr val="7030A0"/>
                </a:solidFill>
                <a:latin typeface="Arial" panose="020B0604020202020204" pitchFamily="34" charset="0"/>
                <a:ea typeface="Times New Roman" panose="02020603050405020304" pitchFamily="18" charset="0"/>
                <a:cs typeface="Times New Roman" panose="02020603050405020304" pitchFamily="18" charset="0"/>
              </a:rPr>
              <a:t>P</a:t>
            </a:r>
            <a:r>
              <a:rPr lang="en-US" sz="2500" i="1">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hương trình xác định toạ độ của vật chuyển động thẳng biến đổi đều.</a:t>
            </a:r>
            <a:endParaRPr lang="en-US" sz="2500" i="1">
              <a:solidFill>
                <a:srgbClr val="7030A0"/>
              </a:solidFill>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417007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animBg="1"/>
      <p:bldP spid="56" grpId="0"/>
      <p:bldP spid="26" grpId="0"/>
      <p:bldP spid="3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126868"/>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13" name="Text Box 29">
            <a:extLst>
              <a:ext uri="{FF2B5EF4-FFF2-40B4-BE49-F238E27FC236}">
                <a16:creationId xmlns:a16="http://schemas.microsoft.com/office/drawing/2014/main" id="{9BC17547-59AA-440D-B942-0BD523546792}"/>
              </a:ext>
            </a:extLst>
          </p:cNvPr>
          <p:cNvSpPr txBox="1">
            <a:spLocks noChangeArrowheads="1"/>
          </p:cNvSpPr>
          <p:nvPr/>
        </p:nvSpPr>
        <p:spPr bwMode="auto">
          <a:xfrm>
            <a:off x="1160202" y="838403"/>
            <a:ext cx="10591800" cy="4832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Hãy rút ra phương trình liên hệ giữa gia tốc, vận tốc và độ dịch chuyển.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71E80372-DFDE-4DB8-A9B2-424E4B89A304}"/>
              </a:ext>
            </a:extLst>
          </p:cNvPr>
          <p:cNvSpPr/>
          <p:nvPr/>
        </p:nvSpPr>
        <p:spPr>
          <a:xfrm>
            <a:off x="721182" y="803043"/>
            <a:ext cx="10906448" cy="58773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16" name="Picture 15" descr="A picture containing logo&#10;&#10;Description automatically generated">
            <a:extLst>
              <a:ext uri="{FF2B5EF4-FFF2-40B4-BE49-F238E27FC236}">
                <a16:creationId xmlns:a16="http://schemas.microsoft.com/office/drawing/2014/main" id="{32FBAB4C-F2AF-4BD9-8952-72CD9AABFEFE}"/>
              </a:ext>
            </a:extLst>
          </p:cNvPr>
          <p:cNvPicPr>
            <a:picLocks noChangeAspect="1"/>
          </p:cNvPicPr>
          <p:nvPr/>
        </p:nvPicPr>
        <p:blipFill rotWithShape="1">
          <a:blip r:embed="rId2">
            <a:extLst>
              <a:ext uri="{28A0092B-C50C-407E-A947-70E740481C1C}">
                <a14:useLocalDpi xmlns:a14="http://schemas.microsoft.com/office/drawing/2010/main" val="0"/>
              </a:ext>
            </a:extLst>
          </a:blip>
          <a:srcRect l="24000" t="14445" r="24866" b="23333"/>
          <a:stretch/>
        </p:blipFill>
        <p:spPr>
          <a:xfrm>
            <a:off x="236651" y="290858"/>
            <a:ext cx="909009" cy="862788"/>
          </a:xfrm>
          <a:prstGeom prst="rect">
            <a:avLst/>
          </a:prstGeom>
        </p:spPr>
      </p:pic>
      <p:sp>
        <p:nvSpPr>
          <p:cNvPr id="15" name="TextBox 14">
            <a:extLst>
              <a:ext uri="{FF2B5EF4-FFF2-40B4-BE49-F238E27FC236}">
                <a16:creationId xmlns:a16="http://schemas.microsoft.com/office/drawing/2014/main" id="{79B0864D-C57F-47A4-818B-D0E187923665}"/>
              </a:ext>
            </a:extLst>
          </p:cNvPr>
          <p:cNvSpPr txBox="1"/>
          <p:nvPr/>
        </p:nvSpPr>
        <p:spPr>
          <a:xfrm>
            <a:off x="685800" y="1868558"/>
            <a:ext cx="6477000" cy="474104"/>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Khử biến thời gian t trong các phương trình </a:t>
            </a:r>
          </a:p>
        </p:txBody>
      </p:sp>
      <p:sp>
        <p:nvSpPr>
          <p:cNvPr id="17" name="TextBox 16">
            <a:extLst>
              <a:ext uri="{FF2B5EF4-FFF2-40B4-BE49-F238E27FC236}">
                <a16:creationId xmlns:a16="http://schemas.microsoft.com/office/drawing/2014/main" id="{7B902DD7-E4C1-4A4D-AEA9-7E44E2062194}"/>
              </a:ext>
            </a:extLst>
          </p:cNvPr>
          <p:cNvSpPr txBox="1"/>
          <p:nvPr/>
        </p:nvSpPr>
        <p:spPr>
          <a:xfrm>
            <a:off x="2208999" y="5812129"/>
            <a:ext cx="9679004" cy="477054"/>
          </a:xfrm>
          <a:prstGeom prst="rect">
            <a:avLst/>
          </a:prstGeom>
          <a:noFill/>
        </p:spPr>
        <p:txBody>
          <a:bodyPr wrap="square">
            <a:spAutoFit/>
          </a:bodyPr>
          <a:lstStyle/>
          <a:p>
            <a:r>
              <a:rPr lang="en-US" sz="2500">
                <a:solidFill>
                  <a:srgbClr val="7030A0"/>
                </a:solidFill>
                <a:effectLst/>
                <a:latin typeface="Arial" panose="020B0604020202020204" pitchFamily="34" charset="0"/>
                <a:ea typeface="Times New Roman" panose="02020603050405020304" pitchFamily="18" charset="0"/>
                <a:cs typeface="Times New Roman" panose="02020603050405020304" pitchFamily="18" charset="0"/>
              </a:rPr>
              <a:t>Phương trình liên hệ giữa gia tốc, vận tốc và độ dịch chuyển: </a:t>
            </a:r>
            <a:endParaRPr lang="en-US" sz="2500">
              <a:solidFill>
                <a:srgbClr val="7030A0"/>
              </a:solidFill>
            </a:endParaRPr>
          </a:p>
        </p:txBody>
      </p:sp>
      <p:grpSp>
        <p:nvGrpSpPr>
          <p:cNvPr id="18" name="Group 17">
            <a:extLst>
              <a:ext uri="{FF2B5EF4-FFF2-40B4-BE49-F238E27FC236}">
                <a16:creationId xmlns:a16="http://schemas.microsoft.com/office/drawing/2014/main" id="{0064136A-E4CF-4297-83B8-F87F1EBA971F}"/>
              </a:ext>
            </a:extLst>
          </p:cNvPr>
          <p:cNvGrpSpPr/>
          <p:nvPr/>
        </p:nvGrpSpPr>
        <p:grpSpPr>
          <a:xfrm>
            <a:off x="7162800" y="2728695"/>
            <a:ext cx="3685311" cy="927638"/>
            <a:chOff x="838200" y="3178924"/>
            <a:chExt cx="3685311" cy="1269584"/>
          </a:xfrm>
        </p:grpSpPr>
        <p:pic>
          <p:nvPicPr>
            <p:cNvPr id="19" name="Picture 18" descr="empty-red-rectangle">
              <a:extLst>
                <a:ext uri="{FF2B5EF4-FFF2-40B4-BE49-F238E27FC236}">
                  <a16:creationId xmlns:a16="http://schemas.microsoft.com/office/drawing/2014/main" id="{E2D5D3C6-D626-4CC1-807C-CB07138A80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0" name="Object 60">
                  <a:extLst>
                    <a:ext uri="{FF2B5EF4-FFF2-40B4-BE49-F238E27FC236}">
                      <a16:creationId xmlns:a16="http://schemas.microsoft.com/office/drawing/2014/main" id="{D1690FDF-CA78-4274-85D2-0D9BE71ECFE4}"/>
                    </a:ext>
                  </a:extLst>
                </p:cNvPr>
                <p:cNvSpPr txBox="1"/>
                <p:nvPr/>
              </p:nvSpPr>
              <p:spPr bwMode="auto">
                <a:xfrm>
                  <a:off x="1246911" y="3256296"/>
                  <a:ext cx="3276600" cy="1192212"/>
                </a:xfrm>
                <a:prstGeom prst="rect">
                  <a:avLst/>
                </a:prstGeom>
                <a:noFill/>
                <a:ln>
                  <a:noFill/>
                </a:ln>
                <a:effectLst/>
              </p:spPr>
              <p:txBody>
                <a:bodyPr>
                  <a:noAutofit/>
                </a:bodyPr>
                <a:lstStyle/>
                <a:p>
                  <a14:m>
                    <m:oMath xmlns:m="http://schemas.openxmlformats.org/officeDocument/2006/math">
                      <m:r>
                        <a:rPr lang="en-US" sz="3000" b="0" i="1" smtClean="0">
                          <a:solidFill>
                            <a:srgbClr val="000000"/>
                          </a:solidFill>
                          <a:latin typeface="Cambria Math" panose="02040503050406030204" pitchFamily="18" charset="0"/>
                        </a:rPr>
                        <m:t>𝑑</m:t>
                      </m:r>
                      <m:r>
                        <a:rPr lang="en-US" sz="3000" i="1">
                          <a:solidFill>
                            <a:srgbClr val="000000"/>
                          </a:solidFill>
                          <a:latin typeface="Cambria Math" panose="02040503050406030204" pitchFamily="18" charset="0"/>
                        </a:rPr>
                        <m:t>=</m:t>
                      </m:r>
                      <m:f>
                        <m:fPr>
                          <m:ctrlPr>
                            <a:rPr lang="en-US" sz="3000" i="1" smtClean="0">
                              <a:latin typeface="Cambria Math" panose="02040503050406030204" pitchFamily="18" charset="0"/>
                              <a:cs typeface="Arial" panose="020B0604020202020204" pitchFamily="34" charset="0"/>
                            </a:rPr>
                          </m:ctrlPr>
                        </m:fPr>
                        <m:num>
                          <m:r>
                            <a:rPr lang="en-US" sz="3000" b="0" i="1" smtClean="0">
                              <a:latin typeface="Cambria Math" panose="02040503050406030204" pitchFamily="18" charset="0"/>
                              <a:cs typeface="Arial" panose="020B0604020202020204" pitchFamily="34" charset="0"/>
                            </a:rPr>
                            <m:t>1</m:t>
                          </m:r>
                        </m:num>
                        <m:den>
                          <m:r>
                            <a:rPr lang="en-US" sz="3000" b="0" i="1" smtClean="0">
                              <a:latin typeface="Cambria Math" panose="02040503050406030204" pitchFamily="18" charset="0"/>
                              <a:cs typeface="Arial" panose="020B0604020202020204" pitchFamily="34" charset="0"/>
                            </a:rPr>
                            <m:t>2</m:t>
                          </m:r>
                        </m:den>
                      </m:f>
                      <m:r>
                        <a:rPr lang="en-US" sz="3000" b="0" i="1" smtClean="0">
                          <a:solidFill>
                            <a:srgbClr val="000000"/>
                          </a:solidFill>
                          <a:latin typeface="Cambria Math" panose="02040503050406030204" pitchFamily="18" charset="0"/>
                        </a:rPr>
                        <m:t>𝑎𝑡</m:t>
                      </m:r>
                      <m:r>
                        <a:rPr lang="en-US" sz="3000" b="0" i="1" baseline="30000" smtClean="0">
                          <a:solidFill>
                            <a:srgbClr val="000000"/>
                          </a:solidFill>
                          <a:latin typeface="Cambria Math" panose="02040503050406030204" pitchFamily="18" charset="0"/>
                        </a:rPr>
                        <m:t>2</m:t>
                      </m:r>
                    </m:oMath>
                  </a14:m>
                  <a:r>
                    <a:rPr lang="en-US" sz="3000">
                      <a:solidFill>
                        <a:srgbClr val="000000"/>
                      </a:solidFill>
                    </a:rPr>
                    <a:t> </a:t>
                  </a:r>
                  <a14:m>
                    <m:oMath xmlns:m="http://schemas.openxmlformats.org/officeDocument/2006/math">
                      <m:sSub>
                        <m:sSubPr>
                          <m:ctrlPr>
                            <a:rPr lang="en-US" sz="3000" i="1">
                              <a:solidFill>
                                <a:srgbClr val="000000"/>
                              </a:solidFill>
                              <a:latin typeface="Cambria Math" panose="02040503050406030204" pitchFamily="18" charset="0"/>
                            </a:rPr>
                          </m:ctrlPr>
                        </m:sSubPr>
                        <m:e>
                          <m:r>
                            <a:rPr lang="en-US" sz="3000" b="0" i="1" smtClean="0">
                              <a:solidFill>
                                <a:srgbClr val="000000"/>
                              </a:solidFill>
                              <a:latin typeface="Cambria Math" panose="02040503050406030204" pitchFamily="18" charset="0"/>
                            </a:rPr>
                            <m:t>+ </m:t>
                          </m:r>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i="1">
                          <a:solidFill>
                            <a:srgbClr val="000000"/>
                          </a:solidFill>
                          <a:latin typeface="Cambria Math" panose="02040503050406030204" pitchFamily="18" charset="0"/>
                        </a:rPr>
                        <m:t>𝑡</m:t>
                      </m:r>
                    </m:oMath>
                  </a14:m>
                  <a:endParaRPr lang="en-US" sz="3000" baseline="30000">
                    <a:latin typeface="Arial" panose="020B0604020202020204" pitchFamily="34" charset="0"/>
                    <a:cs typeface="Arial" panose="020B0604020202020204" pitchFamily="34" charset="0"/>
                  </a:endParaRPr>
                </a:p>
              </p:txBody>
            </p:sp>
          </mc:Choice>
          <mc:Fallback xmlns="">
            <p:sp>
              <p:nvSpPr>
                <p:cNvPr id="20" name="Object 60">
                  <a:extLst>
                    <a:ext uri="{FF2B5EF4-FFF2-40B4-BE49-F238E27FC236}">
                      <a16:creationId xmlns:a16="http://schemas.microsoft.com/office/drawing/2014/main" id="{D1690FDF-CA78-4274-85D2-0D9BE71ECFE4}"/>
                    </a:ext>
                  </a:extLst>
                </p:cNvPr>
                <p:cNvSpPr txBox="1">
                  <a:spLocks noRot="1" noChangeAspect="1" noMove="1" noResize="1" noEditPoints="1" noAdjustHandles="1" noChangeArrowheads="1" noChangeShapeType="1" noTextEdit="1"/>
                </p:cNvSpPr>
                <p:nvPr/>
              </p:nvSpPr>
              <p:spPr bwMode="auto">
                <a:xfrm>
                  <a:off x="1246911" y="3256296"/>
                  <a:ext cx="3276600" cy="1192212"/>
                </a:xfrm>
                <a:prstGeom prst="rect">
                  <a:avLst/>
                </a:prstGeom>
                <a:blipFill>
                  <a:blip r:embed="rId4"/>
                  <a:stretch>
                    <a:fillRect/>
                  </a:stretch>
                </a:blipFill>
                <a:ln>
                  <a:noFill/>
                </a:ln>
                <a:effectLst/>
              </p:spPr>
              <p:txBody>
                <a:bodyPr/>
                <a:lstStyle/>
                <a:p>
                  <a:r>
                    <a:rPr lang="en-US">
                      <a:noFill/>
                    </a:rPr>
                    <a:t> </a:t>
                  </a:r>
                </a:p>
              </p:txBody>
            </p:sp>
          </mc:Fallback>
        </mc:AlternateContent>
      </p:grpSp>
      <p:grpSp>
        <p:nvGrpSpPr>
          <p:cNvPr id="21" name="Group 20">
            <a:extLst>
              <a:ext uri="{FF2B5EF4-FFF2-40B4-BE49-F238E27FC236}">
                <a16:creationId xmlns:a16="http://schemas.microsoft.com/office/drawing/2014/main" id="{9C6DD617-1645-41E9-828B-401243673292}"/>
              </a:ext>
            </a:extLst>
          </p:cNvPr>
          <p:cNvGrpSpPr/>
          <p:nvPr/>
        </p:nvGrpSpPr>
        <p:grpSpPr>
          <a:xfrm>
            <a:off x="7131518" y="1763626"/>
            <a:ext cx="3917481" cy="851445"/>
            <a:chOff x="838200" y="3178924"/>
            <a:chExt cx="3869649" cy="1308472"/>
          </a:xfrm>
        </p:grpSpPr>
        <p:pic>
          <p:nvPicPr>
            <p:cNvPr id="22" name="Picture 21" descr="empty-red-rectangle">
              <a:extLst>
                <a:ext uri="{FF2B5EF4-FFF2-40B4-BE49-F238E27FC236}">
                  <a16:creationId xmlns:a16="http://schemas.microsoft.com/office/drawing/2014/main" id="{7CF8CC78-30CC-4394-BBE2-9779F0917F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3" name="Object 60">
                  <a:extLst>
                    <a:ext uri="{FF2B5EF4-FFF2-40B4-BE49-F238E27FC236}">
                      <a16:creationId xmlns:a16="http://schemas.microsoft.com/office/drawing/2014/main" id="{8A3F6479-B8F5-492C-B80E-494263D315AD}"/>
                    </a:ext>
                  </a:extLst>
                </p:cNvPr>
                <p:cNvSpPr txBox="1"/>
                <p:nvPr/>
              </p:nvSpPr>
              <p:spPr bwMode="auto">
                <a:xfrm>
                  <a:off x="1431249" y="3295184"/>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m:t>
                        </m:r>
                        <m:r>
                          <a:rPr lang="en-US" sz="3000" b="0" i="1" smtClean="0">
                            <a:solidFill>
                              <a:srgbClr val="000000"/>
                            </a:solidFill>
                            <a:latin typeface="Cambria Math" panose="02040503050406030204" pitchFamily="18" charset="0"/>
                          </a:rPr>
                          <m:t>𝑎𝑡</m:t>
                        </m:r>
                      </m:oMath>
                    </m:oMathPara>
                  </a14:m>
                  <a:endParaRPr lang="en-US" sz="3000">
                    <a:latin typeface="Arial" panose="020B0604020202020204" pitchFamily="34" charset="0"/>
                    <a:cs typeface="Arial" panose="020B0604020202020204" pitchFamily="34" charset="0"/>
                  </a:endParaRPr>
                </a:p>
              </p:txBody>
            </p:sp>
          </mc:Choice>
          <mc:Fallback xmlns="">
            <p:sp>
              <p:nvSpPr>
                <p:cNvPr id="16" name="Object 60">
                  <a:extLst>
                    <a:ext uri="{FF2B5EF4-FFF2-40B4-BE49-F238E27FC236}">
                      <a16:creationId xmlns:a16="http://schemas.microsoft.com/office/drawing/2014/main" id="{9E4B6ED6-C6C8-4E0B-B9F4-79ED782E669A}"/>
                    </a:ext>
                  </a:extLst>
                </p:cNvPr>
                <p:cNvSpPr txBox="1">
                  <a:spLocks noRot="1" noChangeAspect="1" noMove="1" noResize="1" noEditPoints="1" noAdjustHandles="1" noChangeArrowheads="1" noChangeShapeType="1" noTextEdit="1"/>
                </p:cNvSpPr>
                <p:nvPr/>
              </p:nvSpPr>
              <p:spPr bwMode="auto">
                <a:xfrm>
                  <a:off x="1431249" y="3295184"/>
                  <a:ext cx="3276600" cy="1192212"/>
                </a:xfrm>
                <a:prstGeom prst="rect">
                  <a:avLst/>
                </a:prstGeom>
                <a:blipFill>
                  <a:blip r:embed="rId5"/>
                  <a:stretch>
                    <a:fillRect/>
                  </a:stretch>
                </a:blipFill>
                <a:ln>
                  <a:noFill/>
                </a:ln>
                <a:effectLst/>
              </p:spPr>
              <p:txBody>
                <a:bodyPr/>
                <a:lstStyle/>
                <a:p>
                  <a:r>
                    <a:rPr lang="en-US">
                      <a:noFill/>
                    </a:rPr>
                    <a:t> </a:t>
                  </a:r>
                </a:p>
              </p:txBody>
            </p:sp>
          </mc:Fallback>
        </mc:AlternateContent>
      </p:grpSp>
      <p:sp>
        <p:nvSpPr>
          <p:cNvPr id="24" name="TextBox 23">
            <a:extLst>
              <a:ext uri="{FF2B5EF4-FFF2-40B4-BE49-F238E27FC236}">
                <a16:creationId xmlns:a16="http://schemas.microsoft.com/office/drawing/2014/main" id="{685B9E47-1063-403C-8ACC-DDCD283BEAA6}"/>
              </a:ext>
            </a:extLst>
          </p:cNvPr>
          <p:cNvSpPr txBox="1"/>
          <p:nvPr/>
        </p:nvSpPr>
        <p:spPr>
          <a:xfrm>
            <a:off x="721182" y="3974050"/>
            <a:ext cx="10436805" cy="483209"/>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ta rút ra được biểu thức liên hệ giữa gia tốc, vận tốc và độ dịch chuyển.</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25" name="Group 24">
            <a:extLst>
              <a:ext uri="{FF2B5EF4-FFF2-40B4-BE49-F238E27FC236}">
                <a16:creationId xmlns:a16="http://schemas.microsoft.com/office/drawing/2014/main" id="{FC911DA7-0E48-4EF4-96CA-585DD903BDDE}"/>
              </a:ext>
            </a:extLst>
          </p:cNvPr>
          <p:cNvGrpSpPr/>
          <p:nvPr/>
        </p:nvGrpSpPr>
        <p:grpSpPr>
          <a:xfrm>
            <a:off x="3581400" y="4704483"/>
            <a:ext cx="3886200" cy="1041851"/>
            <a:chOff x="838200" y="3178924"/>
            <a:chExt cx="3886200" cy="1434025"/>
          </a:xfrm>
        </p:grpSpPr>
        <p:pic>
          <p:nvPicPr>
            <p:cNvPr id="26" name="Picture 25" descr="empty-red-rectangle">
              <a:extLst>
                <a:ext uri="{FF2B5EF4-FFF2-40B4-BE49-F238E27FC236}">
                  <a16:creationId xmlns:a16="http://schemas.microsoft.com/office/drawing/2014/main" id="{DBF8A1B8-D27B-45E4-804F-38F6C4BC808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178924"/>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27" name="Object 60">
                  <a:extLst>
                    <a:ext uri="{FF2B5EF4-FFF2-40B4-BE49-F238E27FC236}">
                      <a16:creationId xmlns:a16="http://schemas.microsoft.com/office/drawing/2014/main" id="{8B9DD630-DE79-4E72-AFFA-4F474D3C5D42}"/>
                    </a:ext>
                  </a:extLst>
                </p:cNvPr>
                <p:cNvSpPr txBox="1"/>
                <p:nvPr/>
              </p:nvSpPr>
              <p:spPr bwMode="auto">
                <a:xfrm>
                  <a:off x="1447800" y="3420737"/>
                  <a:ext cx="3276600" cy="1192212"/>
                </a:xfrm>
                <a:prstGeom prst="rect">
                  <a:avLst/>
                </a:prstGeom>
                <a:noFill/>
                <a:ln>
                  <a:noFill/>
                </a:ln>
                <a:effectLst/>
              </p:spPr>
              <p:txBody>
                <a:bodyPr>
                  <a:noAutofit/>
                </a:bodyPr>
                <a:lstStyle/>
                <a:p>
                  <a:pPr/>
                  <a14:m>
                    <m:oMathPara xmlns:m="http://schemas.openxmlformats.org/officeDocument/2006/math">
                      <m:oMathParaPr>
                        <m:jc m:val="left"/>
                      </m:oMathParaPr>
                      <m:oMath xmlns:m="http://schemas.openxmlformats.org/officeDocument/2006/math">
                        <m:r>
                          <a:rPr lang="en-US" sz="3000" b="0" i="1" smtClean="0">
                            <a:solidFill>
                              <a:srgbClr val="000000"/>
                            </a:solidFill>
                            <a:latin typeface="Cambria Math" panose="02040503050406030204" pitchFamily="18" charset="0"/>
                          </a:rPr>
                          <m:t>𝑣</m:t>
                        </m:r>
                        <m:r>
                          <a:rPr lang="en-US" sz="3000" b="0" i="1" baseline="30000" smtClean="0">
                            <a:solidFill>
                              <a:srgbClr val="000000"/>
                            </a:solidFill>
                            <a:latin typeface="Cambria Math" panose="02040503050406030204" pitchFamily="18" charset="0"/>
                          </a:rPr>
                          <m:t>2</m:t>
                        </m:r>
                        <m:r>
                          <a:rPr lang="en-US" sz="3000" b="0" i="1" smtClean="0">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r>
                              <a:rPr lang="en-US" sz="3000" b="0" i="1" baseline="30000" smtClean="0">
                                <a:solidFill>
                                  <a:srgbClr val="000000"/>
                                </a:solidFill>
                                <a:latin typeface="Cambria Math" panose="02040503050406030204" pitchFamily="18" charset="0"/>
                              </a:rPr>
                              <m:t>2</m:t>
                            </m:r>
                          </m:e>
                          <m:sub>
                            <m:r>
                              <a:rPr lang="en-US" sz="3000" i="1">
                                <a:solidFill>
                                  <a:srgbClr val="000000"/>
                                </a:solidFill>
                                <a:latin typeface="Cambria Math" panose="02040503050406030204" pitchFamily="18" charset="0"/>
                              </a:rPr>
                              <m:t>0</m:t>
                            </m:r>
                          </m:sub>
                        </m:sSub>
                        <m:r>
                          <a:rPr lang="en-US" sz="3000" b="0" i="1" smtClean="0">
                            <a:solidFill>
                              <a:srgbClr val="000000"/>
                            </a:solidFill>
                            <a:latin typeface="Cambria Math" panose="02040503050406030204" pitchFamily="18" charset="0"/>
                          </a:rPr>
                          <m:t>=2</m:t>
                        </m:r>
                        <m:r>
                          <a:rPr lang="en-US" sz="3000" b="0" i="1" smtClean="0">
                            <a:solidFill>
                              <a:srgbClr val="000000"/>
                            </a:solidFill>
                            <a:latin typeface="Cambria Math" panose="02040503050406030204" pitchFamily="18" charset="0"/>
                          </a:rPr>
                          <m:t>𝑎𝑑</m:t>
                        </m:r>
                      </m:oMath>
                    </m:oMathPara>
                  </a14:m>
                  <a:endParaRPr lang="en-US" sz="3000">
                    <a:latin typeface="Arial" panose="020B0604020202020204" pitchFamily="34" charset="0"/>
                    <a:cs typeface="Arial" panose="020B0604020202020204" pitchFamily="34" charset="0"/>
                  </a:endParaRPr>
                </a:p>
              </p:txBody>
            </p:sp>
          </mc:Choice>
          <mc:Fallback xmlns="">
            <p:sp>
              <p:nvSpPr>
                <p:cNvPr id="27" name="Object 60">
                  <a:extLst>
                    <a:ext uri="{FF2B5EF4-FFF2-40B4-BE49-F238E27FC236}">
                      <a16:creationId xmlns:a16="http://schemas.microsoft.com/office/drawing/2014/main" id="{8B9DD630-DE79-4E72-AFFA-4F474D3C5D42}"/>
                    </a:ext>
                  </a:extLst>
                </p:cNvPr>
                <p:cNvSpPr txBox="1">
                  <a:spLocks noRot="1" noChangeAspect="1" noMove="1" noResize="1" noEditPoints="1" noAdjustHandles="1" noChangeArrowheads="1" noChangeShapeType="1" noTextEdit="1"/>
                </p:cNvSpPr>
                <p:nvPr/>
              </p:nvSpPr>
              <p:spPr bwMode="auto">
                <a:xfrm>
                  <a:off x="1447800" y="3420737"/>
                  <a:ext cx="3276600" cy="1192212"/>
                </a:xfrm>
                <a:prstGeom prst="rect">
                  <a:avLst/>
                </a:prstGeom>
                <a:blipFill>
                  <a:blip r:embed="rId6"/>
                  <a:stretch>
                    <a:fillRect/>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326222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2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các công thức của chuyển động thẳng biến đổi đều </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98" y="1191172"/>
            <a:ext cx="12221497" cy="1552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 name="TextBox 46">
            <a:extLst>
              <a:ext uri="{FF2B5EF4-FFF2-40B4-BE49-F238E27FC236}">
                <a16:creationId xmlns:a16="http://schemas.microsoft.com/office/drawing/2014/main" id="{99426D8F-3F57-44F8-937A-78CC908C2FF8}"/>
              </a:ext>
            </a:extLst>
          </p:cNvPr>
          <p:cNvSpPr txBox="1"/>
          <p:nvPr/>
        </p:nvSpPr>
        <p:spPr>
          <a:xfrm>
            <a:off x="515884" y="1303266"/>
            <a:ext cx="11218916" cy="1306512"/>
          </a:xfrm>
          <a:prstGeom prst="rect">
            <a:avLst/>
          </a:prstGeom>
          <a:noFill/>
        </p:spPr>
        <p:txBody>
          <a:bodyPr wrap="square">
            <a:spAutoFit/>
          </a:bodyPr>
          <a:lstStyle/>
          <a:p>
            <a:pPr marL="0" marR="0" algn="just">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Ví dụ 1: Một người đi xe đạp lên dốc dài 50 m. Tốc độ ở dưới chân dốc là 18 km/h và ở đầu dốc lúc đến nơi là 3 m/s. Tính gia tốc của chuyển động và thời gian lên dốc. Coi chuyển động trên là chuyển động thẳng chậm dần đều.</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25" name="Picture 24" descr="A person riding a bicycle on a road&#10;&#10;Description automatically generated with medium confidence">
            <a:extLst>
              <a:ext uri="{FF2B5EF4-FFF2-40B4-BE49-F238E27FC236}">
                <a16:creationId xmlns:a16="http://schemas.microsoft.com/office/drawing/2014/main" id="{BDF580E7-E80E-411B-ADB1-0110F3C1A316}"/>
              </a:ext>
            </a:extLst>
          </p:cNvPr>
          <p:cNvPicPr>
            <a:picLocks noChangeAspect="1"/>
          </p:cNvPicPr>
          <p:nvPr/>
        </p:nvPicPr>
        <p:blipFill rotWithShape="1">
          <a:blip r:embed="rId5">
            <a:extLst>
              <a:ext uri="{28A0092B-C50C-407E-A947-70E740481C1C}">
                <a14:useLocalDpi xmlns:a14="http://schemas.microsoft.com/office/drawing/2010/main" val="0"/>
              </a:ext>
            </a:extLst>
          </a:blip>
          <a:srcRect t="13477"/>
          <a:stretch/>
        </p:blipFill>
        <p:spPr>
          <a:xfrm>
            <a:off x="2362200" y="2863398"/>
            <a:ext cx="6776185" cy="3817021"/>
          </a:xfrm>
          <a:prstGeom prst="rect">
            <a:avLst/>
          </a:prstGeom>
          <a:ln>
            <a:noFill/>
          </a:ln>
          <a:effectLst>
            <a:softEdge rad="112500"/>
          </a:effectLst>
        </p:spPr>
      </p:pic>
    </p:spTree>
    <p:extLst>
      <p:ext uri="{BB962C8B-B14F-4D97-AF65-F5344CB8AC3E}">
        <p14:creationId xmlns:p14="http://schemas.microsoft.com/office/powerpoint/2010/main" val="181500410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các công thức của chuyển động thẳng biến đổi đều </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857" y="1191173"/>
            <a:ext cx="11704014" cy="128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28766DD2-8E03-471E-9742-EDBC7984A5BB}"/>
              </a:ext>
            </a:extLst>
          </p:cNvPr>
          <p:cNvSpPr txBox="1"/>
          <p:nvPr/>
        </p:nvSpPr>
        <p:spPr>
          <a:xfrm>
            <a:off x="586593" y="3113313"/>
            <a:ext cx="11487763" cy="483209"/>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Chọn gốc thời gian là lúc vật ở chân dốc, chiều dương cùng chiều chuyển động.</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4" name="TextBox 43">
            <a:extLst>
              <a:ext uri="{FF2B5EF4-FFF2-40B4-BE49-F238E27FC236}">
                <a16:creationId xmlns:a16="http://schemas.microsoft.com/office/drawing/2014/main" id="{779E42FC-677E-46D9-89C7-FFA1726E5C47}"/>
              </a:ext>
            </a:extLst>
          </p:cNvPr>
          <p:cNvSpPr txBox="1"/>
          <p:nvPr/>
        </p:nvSpPr>
        <p:spPr>
          <a:xfrm>
            <a:off x="610241" y="3645419"/>
            <a:ext cx="6111764" cy="458780"/>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Áp dụng phương trình, suy ra: </a:t>
            </a:r>
          </a:p>
        </p:txBody>
      </p:sp>
      <p:sp>
        <p:nvSpPr>
          <p:cNvPr id="45" name="TextBox 44">
            <a:extLst>
              <a:ext uri="{FF2B5EF4-FFF2-40B4-BE49-F238E27FC236}">
                <a16:creationId xmlns:a16="http://schemas.microsoft.com/office/drawing/2014/main" id="{09421720-B705-455C-878E-1C68A7DF6553}"/>
              </a:ext>
            </a:extLst>
          </p:cNvPr>
          <p:cNvSpPr txBox="1"/>
          <p:nvPr/>
        </p:nvSpPr>
        <p:spPr>
          <a:xfrm>
            <a:off x="860520" y="5806781"/>
            <a:ext cx="10096534" cy="769441"/>
          </a:xfrm>
          <a:prstGeom prst="rect">
            <a:avLst/>
          </a:prstGeom>
          <a:noFill/>
        </p:spPr>
        <p:txBody>
          <a:bodyPr wrap="square">
            <a:spAutoFit/>
          </a:bodyPr>
          <a:lstStyle/>
          <a:p>
            <a:pPr algn="ctr"/>
            <a:r>
              <a:rPr lang="en-US" sz="2200">
                <a:effectLst/>
                <a:latin typeface="Arial" panose="020B0604020202020204" pitchFamily="34" charset="0"/>
                <a:ea typeface="Times New Roman" panose="02020603050405020304" pitchFamily="18" charset="0"/>
              </a:rPr>
              <a:t>Như vậy, gia tốc có độ lớn không đổi bằng 0,16 m/s</a:t>
            </a:r>
            <a:r>
              <a:rPr lang="en-US" sz="2200" baseline="30000">
                <a:effectLst/>
                <a:latin typeface="Arial" panose="020B0604020202020204" pitchFamily="34" charset="0"/>
                <a:ea typeface="Times New Roman" panose="02020603050405020304" pitchFamily="18" charset="0"/>
              </a:rPr>
              <a:t>2</a:t>
            </a:r>
            <a:r>
              <a:rPr lang="en-US" sz="2200">
                <a:effectLst/>
                <a:latin typeface="Arial" panose="020B0604020202020204" pitchFamily="34" charset="0"/>
                <a:ea typeface="Times New Roman" panose="02020603050405020304" pitchFamily="18" charset="0"/>
              </a:rPr>
              <a:t> và có chiều ngược chiều dương quy ước là chiều chuyển động, do đó vật chuyển động chậm dần đều.</a:t>
            </a:r>
            <a:endParaRPr lang="en-US" sz="2200"/>
          </a:p>
        </p:txBody>
      </p:sp>
      <p:sp>
        <p:nvSpPr>
          <p:cNvPr id="46" name="TextBox 45">
            <a:extLst>
              <a:ext uri="{FF2B5EF4-FFF2-40B4-BE49-F238E27FC236}">
                <a16:creationId xmlns:a16="http://schemas.microsoft.com/office/drawing/2014/main" id="{BD3F0FEC-0684-4BCC-BC42-9E7C5E1ED449}"/>
              </a:ext>
            </a:extLst>
          </p:cNvPr>
          <p:cNvSpPr txBox="1"/>
          <p:nvPr/>
        </p:nvSpPr>
        <p:spPr>
          <a:xfrm>
            <a:off x="4648200" y="2561358"/>
            <a:ext cx="2191407" cy="47705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cs typeface="Times New Roman" panose="02020603050405020304" pitchFamily="18" charset="0"/>
              </a:rPr>
              <a:t>Bài giải </a:t>
            </a:r>
            <a:endParaRPr lang="en-US" sz="2500"/>
          </a:p>
        </p:txBody>
      </p:sp>
      <p:sp>
        <p:nvSpPr>
          <p:cNvPr id="47" name="TextBox 46">
            <a:extLst>
              <a:ext uri="{FF2B5EF4-FFF2-40B4-BE49-F238E27FC236}">
                <a16:creationId xmlns:a16="http://schemas.microsoft.com/office/drawing/2014/main" id="{99426D8F-3F57-44F8-937A-78CC908C2FF8}"/>
              </a:ext>
            </a:extLst>
          </p:cNvPr>
          <p:cNvSpPr txBox="1"/>
          <p:nvPr/>
        </p:nvSpPr>
        <p:spPr>
          <a:xfrm>
            <a:off x="741639" y="1236426"/>
            <a:ext cx="10595756" cy="1160959"/>
          </a:xfrm>
          <a:prstGeom prst="rect">
            <a:avLst/>
          </a:prstGeom>
          <a:noFill/>
        </p:spPr>
        <p:txBody>
          <a:bodyPr wrap="square">
            <a:spAutoFit/>
          </a:bodyPr>
          <a:lstStyle/>
          <a:p>
            <a:pPr marL="0" marR="0" algn="just">
              <a:lnSpc>
                <a:spcPct val="107000"/>
              </a:lnSpc>
              <a:spcBef>
                <a:spcPts val="0"/>
              </a:spcBef>
              <a:spcAft>
                <a:spcPts val="500"/>
              </a:spcAft>
            </a:pPr>
            <a:r>
              <a:rPr lang="en-US" sz="2200">
                <a:effectLst/>
                <a:latin typeface="Arial" panose="020B0604020202020204" pitchFamily="34" charset="0"/>
                <a:ea typeface="Times New Roman" panose="02020603050405020304" pitchFamily="18" charset="0"/>
                <a:cs typeface="Times New Roman" panose="02020603050405020304" pitchFamily="18" charset="0"/>
              </a:rPr>
              <a:t>Ví dụ 1: Một người đi xe đạp lên dốc dài 50 m. Tốc độ ở dưới chân dốc là 18 km/h và ở đầu dốc lúc đến nơi là 3 m/s. Tính gia tốc của chuyển động và thời gian lên dốc. Coi chuyển động trên là chuyển động thẳng chậm dần đều.</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8" name="TextBox 47">
            <a:extLst>
              <a:ext uri="{FF2B5EF4-FFF2-40B4-BE49-F238E27FC236}">
                <a16:creationId xmlns:a16="http://schemas.microsoft.com/office/drawing/2014/main" id="{320B3AD8-D73B-4002-99C0-8D442EE302FD}"/>
              </a:ext>
            </a:extLst>
          </p:cNvPr>
          <p:cNvSpPr txBox="1"/>
          <p:nvPr/>
        </p:nvSpPr>
        <p:spPr>
          <a:xfrm>
            <a:off x="678558" y="4831475"/>
            <a:ext cx="6111764" cy="467629"/>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Thời gian chuyển động lên dốc:</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50" name="Group 49">
            <a:extLst>
              <a:ext uri="{FF2B5EF4-FFF2-40B4-BE49-F238E27FC236}">
                <a16:creationId xmlns:a16="http://schemas.microsoft.com/office/drawing/2014/main" id="{3E348D67-49CA-42CF-B1F5-C1563496B743}"/>
              </a:ext>
            </a:extLst>
          </p:cNvPr>
          <p:cNvGrpSpPr/>
          <p:nvPr/>
        </p:nvGrpSpPr>
        <p:grpSpPr>
          <a:xfrm>
            <a:off x="5305097" y="3562539"/>
            <a:ext cx="6429703" cy="1083319"/>
            <a:chOff x="1219200" y="3374889"/>
            <a:chExt cx="3506587" cy="1236917"/>
          </a:xfrm>
        </p:grpSpPr>
        <p:pic>
          <p:nvPicPr>
            <p:cNvPr id="51" name="Picture 50" descr="empty-red-rectangle">
              <a:extLst>
                <a:ext uri="{FF2B5EF4-FFF2-40B4-BE49-F238E27FC236}">
                  <a16:creationId xmlns:a16="http://schemas.microsoft.com/office/drawing/2014/main" id="{F3684D2A-D521-4A13-B3E5-86CEED750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2" name="Object 60">
                  <a:extLst>
                    <a:ext uri="{FF2B5EF4-FFF2-40B4-BE49-F238E27FC236}">
                      <a16:creationId xmlns:a16="http://schemas.microsoft.com/office/drawing/2014/main" id="{4AA7EFD2-CF2E-4F41-A625-70BDDDA731EC}"/>
                    </a:ext>
                  </a:extLst>
                </p:cNvPr>
                <p:cNvSpPr txBox="1"/>
                <p:nvPr/>
              </p:nvSpPr>
              <p:spPr bwMode="auto">
                <a:xfrm>
                  <a:off x="1449187" y="3419594"/>
                  <a:ext cx="3276600" cy="1192212"/>
                </a:xfrm>
                <a:prstGeom prst="rect">
                  <a:avLst/>
                </a:prstGeom>
                <a:noFill/>
                <a:ln>
                  <a:noFill/>
                </a:ln>
                <a:effectLst/>
              </p:spPr>
              <p:txBody>
                <a:bodyPr>
                  <a:noAutofit/>
                </a:bodyPr>
                <a:lstStyle/>
                <a:p>
                  <a14:m>
                    <m:oMath xmlns:m="http://schemas.openxmlformats.org/officeDocument/2006/math">
                      <m:r>
                        <a:rPr lang="en-US" sz="3000" i="1" smtClean="0">
                          <a:solidFill>
                            <a:srgbClr val="000000"/>
                          </a:solidFill>
                          <a:latin typeface="Cambria Math" panose="02040503050406030204" pitchFamily="18" charset="0"/>
                        </a:rPr>
                        <m:t>𝑎</m:t>
                      </m:r>
                      <m:r>
                        <a:rPr lang="en-US" sz="3000" i="1" smtClean="0">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𝑣</m:t>
                          </m:r>
                          <m:r>
                            <a:rPr lang="en-US" sz="3000" b="0" i="1" baseline="30000" smtClean="0">
                              <a:solidFill>
                                <a:srgbClr val="000000"/>
                              </a:solidFill>
                              <a:latin typeface="Cambria Math" panose="02040503050406030204" pitchFamily="18" charset="0"/>
                            </a:rPr>
                            <m:t>2</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r>
                            <a:rPr lang="en-US" sz="3000" b="0" i="1" baseline="30000" smtClean="0">
                              <a:solidFill>
                                <a:srgbClr val="000000"/>
                              </a:solidFill>
                              <a:latin typeface="Cambria Math" panose="02040503050406030204" pitchFamily="18" charset="0"/>
                            </a:rPr>
                            <m:t>2</m:t>
                          </m:r>
                        </m:num>
                        <m:den>
                          <m:r>
                            <a:rPr lang="en-US" sz="3000" b="0" i="1" smtClean="0">
                              <a:solidFill>
                                <a:srgbClr val="000000"/>
                              </a:solidFill>
                              <a:latin typeface="Cambria Math" panose="02040503050406030204" pitchFamily="18" charset="0"/>
                            </a:rPr>
                            <m:t>2</m:t>
                          </m:r>
                          <m:r>
                            <a:rPr lang="en-US" sz="3000" b="0" i="1" smtClean="0">
                              <a:solidFill>
                                <a:srgbClr val="000000"/>
                              </a:solidFill>
                              <a:latin typeface="Cambria Math" panose="02040503050406030204" pitchFamily="18" charset="0"/>
                            </a:rPr>
                            <m:t>𝑑</m:t>
                          </m:r>
                        </m:den>
                      </m:f>
                    </m:oMath>
                  </a14:m>
                  <a:r>
                    <a:rPr lang="en-US" sz="3000">
                      <a:latin typeface="Arial" panose="020B0604020202020204" pitchFamily="34" charset="0"/>
                      <a:cs typeface="Arial" panose="020B0604020202020204" pitchFamily="34" charset="0"/>
                    </a:rPr>
                    <a:t> = </a:t>
                  </a:r>
                  <a14:m>
                    <m:oMath xmlns:m="http://schemas.openxmlformats.org/officeDocument/2006/math">
                      <m:f>
                        <m:fPr>
                          <m:ctrlPr>
                            <a:rPr lang="en-US" sz="3000" i="1">
                              <a:solidFill>
                                <a:srgbClr val="000000"/>
                              </a:solidFill>
                              <a:latin typeface="Cambria Math" panose="02040503050406030204" pitchFamily="18" charset="0"/>
                            </a:rPr>
                          </m:ctrlPr>
                        </m:fPr>
                        <m:num>
                          <m:r>
                            <a:rPr lang="en-US" sz="3000" b="0" i="1" smtClean="0">
                              <a:solidFill>
                                <a:srgbClr val="000000"/>
                              </a:solidFill>
                              <a:latin typeface="Cambria Math" panose="02040503050406030204" pitchFamily="18" charset="0"/>
                            </a:rPr>
                            <m:t>3</m:t>
                          </m:r>
                          <m:r>
                            <a:rPr lang="en-US" sz="3000" i="1" baseline="30000">
                              <a:solidFill>
                                <a:srgbClr val="000000"/>
                              </a:solidFill>
                              <a:latin typeface="Cambria Math" panose="02040503050406030204" pitchFamily="18" charset="0"/>
                            </a:rPr>
                            <m:t>2</m:t>
                          </m:r>
                          <m:r>
                            <a:rPr lang="en-US" sz="3000" i="1">
                              <a:solidFill>
                                <a:srgbClr val="000000"/>
                              </a:solidFill>
                              <a:latin typeface="Cambria Math" panose="02040503050406030204" pitchFamily="18" charset="0"/>
                            </a:rPr>
                            <m:t>−</m:t>
                          </m:r>
                          <m:d>
                            <m:dPr>
                              <m:ctrlPr>
                                <a:rPr lang="en-US" sz="3000" i="1">
                                  <a:solidFill>
                                    <a:srgbClr val="000000"/>
                                  </a:solidFill>
                                  <a:latin typeface="Cambria Math" panose="02040503050406030204" pitchFamily="18" charset="0"/>
                                </a:rPr>
                              </m:ctrlPr>
                            </m:dPr>
                            <m:e>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18</m:t>
                                  </m:r>
                                </m:num>
                                <m:den>
                                  <m:r>
                                    <a:rPr lang="en-US" sz="3000" i="1">
                                      <a:solidFill>
                                        <a:srgbClr val="000000"/>
                                      </a:solidFill>
                                      <a:latin typeface="Cambria Math" panose="02040503050406030204" pitchFamily="18" charset="0"/>
                                    </a:rPr>
                                    <m:t>3,6</m:t>
                                  </m:r>
                                </m:den>
                              </m:f>
                            </m:e>
                          </m:d>
                          <m:r>
                            <a:rPr lang="en-US" sz="3000" i="1" baseline="30000">
                              <a:solidFill>
                                <a:srgbClr val="000000"/>
                              </a:solidFill>
                              <a:latin typeface="Cambria Math" panose="02040503050406030204" pitchFamily="18" charset="0"/>
                            </a:rPr>
                            <m:t>2</m:t>
                          </m:r>
                        </m:num>
                        <m:den>
                          <m:r>
                            <a:rPr lang="en-US" sz="3000" i="1">
                              <a:solidFill>
                                <a:srgbClr val="000000"/>
                              </a:solidFill>
                              <a:latin typeface="Cambria Math" panose="02040503050406030204" pitchFamily="18" charset="0"/>
                            </a:rPr>
                            <m:t>2</m:t>
                          </m:r>
                          <m:r>
                            <a:rPr lang="en-US" sz="3000" b="0" i="1" smtClean="0">
                              <a:solidFill>
                                <a:srgbClr val="000000"/>
                              </a:solidFill>
                              <a:latin typeface="Cambria Math" panose="02040503050406030204" pitchFamily="18" charset="0"/>
                            </a:rPr>
                            <m:t>.50</m:t>
                          </m:r>
                        </m:den>
                      </m:f>
                    </m:oMath>
                  </a14:m>
                  <a:r>
                    <a:rPr lang="en-US" sz="3000">
                      <a:latin typeface="Arial" panose="020B0604020202020204" pitchFamily="34" charset="0"/>
                      <a:cs typeface="Arial" panose="020B0604020202020204" pitchFamily="34" charset="0"/>
                    </a:rPr>
                    <a:t>= </a:t>
                  </a:r>
                  <a:r>
                    <a:rPr lang="en-US" sz="2500" b="1">
                      <a:latin typeface="Arial" panose="020B0604020202020204" pitchFamily="34" charset="0"/>
                      <a:cs typeface="Arial" panose="020B0604020202020204" pitchFamily="34" charset="0"/>
                      <a:sym typeface="Symbol" panose="05050102010706020507" pitchFamily="18" charset="2"/>
                    </a:rPr>
                    <a:t></a:t>
                  </a:r>
                  <a:r>
                    <a:rPr lang="en-US" sz="2500">
                      <a:latin typeface="Arial" panose="020B0604020202020204" pitchFamily="34" charset="0"/>
                      <a:cs typeface="Arial" panose="020B0604020202020204" pitchFamily="34" charset="0"/>
                    </a:rPr>
                    <a:t> 0,16 m/s</a:t>
                  </a:r>
                  <a:r>
                    <a:rPr lang="en-US" sz="2500" baseline="30000">
                      <a:latin typeface="Arial" panose="020B0604020202020204" pitchFamily="34" charset="0"/>
                      <a:cs typeface="Arial" panose="020B0604020202020204" pitchFamily="34" charset="0"/>
                    </a:rPr>
                    <a:t>2</a:t>
                  </a:r>
                </a:p>
              </p:txBody>
            </p:sp>
          </mc:Choice>
          <mc:Fallback xmlns="">
            <p:sp>
              <p:nvSpPr>
                <p:cNvPr id="52" name="Object 60">
                  <a:extLst>
                    <a:ext uri="{FF2B5EF4-FFF2-40B4-BE49-F238E27FC236}">
                      <a16:creationId xmlns:a16="http://schemas.microsoft.com/office/drawing/2014/main" id="{4AA7EFD2-CF2E-4F41-A625-70BDDDA731EC}"/>
                    </a:ext>
                  </a:extLst>
                </p:cNvPr>
                <p:cNvSpPr txBox="1">
                  <a:spLocks noRot="1" noChangeAspect="1" noMove="1" noResize="1" noEditPoints="1" noAdjustHandles="1" noChangeArrowheads="1" noChangeShapeType="1" noTextEdit="1"/>
                </p:cNvSpPr>
                <p:nvPr/>
              </p:nvSpPr>
              <p:spPr bwMode="auto">
                <a:xfrm>
                  <a:off x="1449187" y="3419594"/>
                  <a:ext cx="3276600" cy="1192212"/>
                </a:xfrm>
                <a:prstGeom prst="rect">
                  <a:avLst/>
                </a:prstGeom>
                <a:blipFill>
                  <a:blip r:embed="rId6"/>
                  <a:stretch>
                    <a:fillRect b="-585"/>
                  </a:stretch>
                </a:blipFill>
                <a:ln>
                  <a:noFill/>
                </a:ln>
                <a:effectLst/>
              </p:spPr>
              <p:txBody>
                <a:bodyPr/>
                <a:lstStyle/>
                <a:p>
                  <a:r>
                    <a:rPr lang="en-US">
                      <a:noFill/>
                    </a:rPr>
                    <a:t> </a:t>
                  </a:r>
                </a:p>
              </p:txBody>
            </p:sp>
          </mc:Fallback>
        </mc:AlternateContent>
      </p:grpSp>
      <p:grpSp>
        <p:nvGrpSpPr>
          <p:cNvPr id="53" name="Group 52">
            <a:extLst>
              <a:ext uri="{FF2B5EF4-FFF2-40B4-BE49-F238E27FC236}">
                <a16:creationId xmlns:a16="http://schemas.microsoft.com/office/drawing/2014/main" id="{0B375776-9390-468C-9799-78D0CA7CD4E6}"/>
              </a:ext>
            </a:extLst>
          </p:cNvPr>
          <p:cNvGrpSpPr/>
          <p:nvPr/>
        </p:nvGrpSpPr>
        <p:grpSpPr>
          <a:xfrm>
            <a:off x="5486400" y="4734063"/>
            <a:ext cx="4800600" cy="932764"/>
            <a:chOff x="1219200" y="3374889"/>
            <a:chExt cx="3506587" cy="1236917"/>
          </a:xfrm>
        </p:grpSpPr>
        <p:pic>
          <p:nvPicPr>
            <p:cNvPr id="54" name="Picture 53" descr="empty-red-rectangle">
              <a:extLst>
                <a:ext uri="{FF2B5EF4-FFF2-40B4-BE49-F238E27FC236}">
                  <a16:creationId xmlns:a16="http://schemas.microsoft.com/office/drawing/2014/main" id="{3C626331-784D-44A1-89A8-9789874B00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a14="http://schemas.microsoft.com/office/drawing/2010/main">
          <mc:Choice Requires="a14">
            <p:sp>
              <p:nvSpPr>
                <p:cNvPr id="55" name="Object 60">
                  <a:extLst>
                    <a:ext uri="{FF2B5EF4-FFF2-40B4-BE49-F238E27FC236}">
                      <a16:creationId xmlns:a16="http://schemas.microsoft.com/office/drawing/2014/main" id="{EA2442E8-6B7B-4C2D-A422-1F3BEB295002}"/>
                    </a:ext>
                  </a:extLst>
                </p:cNvPr>
                <p:cNvSpPr txBox="1"/>
                <p:nvPr/>
              </p:nvSpPr>
              <p:spPr bwMode="auto">
                <a:xfrm>
                  <a:off x="1449187" y="3419594"/>
                  <a:ext cx="3276600" cy="1192212"/>
                </a:xfrm>
                <a:prstGeom prst="rect">
                  <a:avLst/>
                </a:prstGeom>
                <a:noFill/>
                <a:ln>
                  <a:noFill/>
                </a:ln>
                <a:effectLst/>
              </p:spPr>
              <p:txBody>
                <a:bodyPr>
                  <a:noAutofit/>
                </a:bodyPr>
                <a:lstStyle/>
                <a:p>
                  <a14:m>
                    <m:oMath xmlns:m="http://schemas.openxmlformats.org/officeDocument/2006/math">
                      <m:r>
                        <a:rPr lang="en-US" sz="3000" b="0" i="1" smtClean="0">
                          <a:solidFill>
                            <a:srgbClr val="000000"/>
                          </a:solidFill>
                          <a:latin typeface="Cambria Math" panose="02040503050406030204" pitchFamily="18" charset="0"/>
                        </a:rPr>
                        <m:t>𝑡</m:t>
                      </m:r>
                      <m:r>
                        <a:rPr lang="en-US" sz="3000" i="1">
                          <a:solidFill>
                            <a:srgbClr val="000000"/>
                          </a:solidFill>
                          <a:latin typeface="Cambria Math" panose="02040503050406030204" pitchFamily="18" charset="0"/>
                        </a:rPr>
                        <m:t>=</m:t>
                      </m:r>
                      <m:f>
                        <m:fPr>
                          <m:ctrlPr>
                            <a:rPr lang="en-US" sz="3000" i="1">
                              <a:solidFill>
                                <a:srgbClr val="000000"/>
                              </a:solidFill>
                              <a:latin typeface="Cambria Math" panose="02040503050406030204" pitchFamily="18" charset="0"/>
                            </a:rPr>
                          </m:ctrlPr>
                        </m:fPr>
                        <m:num>
                          <m:r>
                            <a:rPr lang="en-US" sz="3000" i="1">
                              <a:solidFill>
                                <a:srgbClr val="000000"/>
                              </a:solidFill>
                              <a:latin typeface="Cambria Math" panose="02040503050406030204" pitchFamily="18" charset="0"/>
                            </a:rPr>
                            <m:t>𝑣</m:t>
                          </m:r>
                          <m:r>
                            <a:rPr lang="en-US" sz="3000" i="1">
                              <a:solidFill>
                                <a:srgbClr val="000000"/>
                              </a:solidFill>
                              <a:latin typeface="Cambria Math" panose="02040503050406030204" pitchFamily="18" charset="0"/>
                            </a:rPr>
                            <m:t>−</m:t>
                          </m:r>
                          <m:sSub>
                            <m:sSubPr>
                              <m:ctrlPr>
                                <a:rPr lang="en-US" sz="3000" i="1">
                                  <a:solidFill>
                                    <a:srgbClr val="000000"/>
                                  </a:solidFill>
                                  <a:latin typeface="Cambria Math" panose="02040503050406030204" pitchFamily="18" charset="0"/>
                                </a:rPr>
                              </m:ctrlPr>
                            </m:sSubPr>
                            <m:e>
                              <m:r>
                                <a:rPr lang="en-US" sz="3000" i="1">
                                  <a:solidFill>
                                    <a:srgbClr val="000000"/>
                                  </a:solidFill>
                                  <a:latin typeface="Cambria Math" panose="02040503050406030204" pitchFamily="18" charset="0"/>
                                </a:rPr>
                                <m:t>𝑣</m:t>
                              </m:r>
                            </m:e>
                            <m:sub>
                              <m:r>
                                <a:rPr lang="en-US" sz="3000" i="1">
                                  <a:solidFill>
                                    <a:srgbClr val="000000"/>
                                  </a:solidFill>
                                  <a:latin typeface="Cambria Math" panose="02040503050406030204" pitchFamily="18" charset="0"/>
                                </a:rPr>
                                <m:t>0</m:t>
                              </m:r>
                            </m:sub>
                          </m:sSub>
                        </m:num>
                        <m:den>
                          <m:r>
                            <a:rPr lang="en-US" sz="3000" b="0" i="1" smtClean="0">
                              <a:solidFill>
                                <a:srgbClr val="000000"/>
                              </a:solidFill>
                              <a:latin typeface="Cambria Math" panose="02040503050406030204" pitchFamily="18" charset="0"/>
                            </a:rPr>
                            <m:t>𝑎</m:t>
                          </m:r>
                        </m:den>
                      </m:f>
                    </m:oMath>
                  </a14:m>
                  <a:r>
                    <a:rPr lang="en-US" sz="3000">
                      <a:latin typeface="Arial" panose="020B0604020202020204" pitchFamily="34" charset="0"/>
                      <a:cs typeface="Arial" panose="020B0604020202020204" pitchFamily="34" charset="0"/>
                    </a:rPr>
                    <a:t>=</a:t>
                  </a:r>
                  <a:r>
                    <a:rPr lang="en-US" sz="3000">
                      <a:solidFill>
                        <a:srgbClr val="000000"/>
                      </a:solidFill>
                    </a:rPr>
                    <a:t> </a:t>
                  </a:r>
                  <a14:m>
                    <m:oMath xmlns:m="http://schemas.openxmlformats.org/officeDocument/2006/math">
                      <m:f>
                        <m:fPr>
                          <m:ctrlPr>
                            <a:rPr lang="en-US" sz="2500" i="1">
                              <a:solidFill>
                                <a:srgbClr val="000000"/>
                              </a:solidFill>
                              <a:latin typeface="Cambria Math" panose="02040503050406030204" pitchFamily="18" charset="0"/>
                            </a:rPr>
                          </m:ctrlPr>
                        </m:fPr>
                        <m:num>
                          <m:r>
                            <a:rPr lang="en-US" sz="2500" b="0" i="1" smtClean="0">
                              <a:solidFill>
                                <a:srgbClr val="000000"/>
                              </a:solidFill>
                              <a:latin typeface="Cambria Math" panose="02040503050406030204" pitchFamily="18" charset="0"/>
                            </a:rPr>
                            <m:t>3</m:t>
                          </m:r>
                          <m:r>
                            <a:rPr lang="en-US" sz="2500" i="1">
                              <a:solidFill>
                                <a:srgbClr val="000000"/>
                              </a:solidFill>
                              <a:latin typeface="Cambria Math" panose="02040503050406030204" pitchFamily="18" charset="0"/>
                            </a:rPr>
                            <m:t>−</m:t>
                          </m:r>
                          <m:r>
                            <a:rPr lang="en-US" sz="2500" b="0" i="1" smtClean="0">
                              <a:solidFill>
                                <a:srgbClr val="000000"/>
                              </a:solidFill>
                              <a:latin typeface="Cambria Math" panose="02040503050406030204" pitchFamily="18" charset="0"/>
                            </a:rPr>
                            <m:t>5</m:t>
                          </m:r>
                        </m:num>
                        <m:den>
                          <m:r>
                            <m:rPr>
                              <m:nor/>
                            </m:rPr>
                            <a:rPr lang="en-US" sz="2500" b="1">
                              <a:latin typeface="Arial" panose="020B0604020202020204" pitchFamily="34" charset="0"/>
                              <a:cs typeface="Arial" panose="020B0604020202020204" pitchFamily="34" charset="0"/>
                              <a:sym typeface="Symbol" panose="05050102010706020507" pitchFamily="18" charset="2"/>
                            </a:rPr>
                            <m:t></m:t>
                          </m:r>
                          <m:r>
                            <m:rPr>
                              <m:nor/>
                            </m:rPr>
                            <a:rPr lang="en-US" sz="2500">
                              <a:latin typeface="Arial" panose="020B0604020202020204" pitchFamily="34" charset="0"/>
                              <a:cs typeface="Arial" panose="020B0604020202020204" pitchFamily="34" charset="0"/>
                            </a:rPr>
                            <m:t> 0,16</m:t>
                          </m:r>
                        </m:den>
                      </m:f>
                      <m:r>
                        <a:rPr lang="en-US" sz="2500" b="0" i="1" smtClean="0">
                          <a:solidFill>
                            <a:srgbClr val="000000"/>
                          </a:solidFill>
                          <a:latin typeface="Cambria Math" panose="02040503050406030204" pitchFamily="18" charset="0"/>
                        </a:rPr>
                        <m:t>=12,5</m:t>
                      </m:r>
                      <m:r>
                        <a:rPr lang="en-US" sz="2500" b="0" i="1" smtClean="0">
                          <a:solidFill>
                            <a:srgbClr val="000000"/>
                          </a:solidFill>
                          <a:latin typeface="Cambria Math" panose="02040503050406030204" pitchFamily="18" charset="0"/>
                        </a:rPr>
                        <m:t>𝑠</m:t>
                      </m:r>
                    </m:oMath>
                  </a14:m>
                  <a:r>
                    <a:rPr lang="en-US" sz="3000">
                      <a:latin typeface="Arial" panose="020B0604020202020204" pitchFamily="34" charset="0"/>
                      <a:cs typeface="Arial" panose="020B0604020202020204" pitchFamily="34" charset="0"/>
                    </a:rPr>
                    <a:t> </a:t>
                  </a:r>
                </a:p>
              </p:txBody>
            </p:sp>
          </mc:Choice>
          <mc:Fallback xmlns="">
            <p:sp>
              <p:nvSpPr>
                <p:cNvPr id="55" name="Object 60">
                  <a:extLst>
                    <a:ext uri="{FF2B5EF4-FFF2-40B4-BE49-F238E27FC236}">
                      <a16:creationId xmlns:a16="http://schemas.microsoft.com/office/drawing/2014/main" id="{EA2442E8-6B7B-4C2D-A422-1F3BEB295002}"/>
                    </a:ext>
                  </a:extLst>
                </p:cNvPr>
                <p:cNvSpPr txBox="1">
                  <a:spLocks noRot="1" noChangeAspect="1" noMove="1" noResize="1" noEditPoints="1" noAdjustHandles="1" noChangeArrowheads="1" noChangeShapeType="1" noTextEdit="1"/>
                </p:cNvSpPr>
                <p:nvPr/>
              </p:nvSpPr>
              <p:spPr bwMode="auto">
                <a:xfrm>
                  <a:off x="1449187" y="3419594"/>
                  <a:ext cx="3276600" cy="1192212"/>
                </a:xfrm>
                <a:prstGeom prst="rect">
                  <a:avLst/>
                </a:prstGeom>
                <a:blipFill>
                  <a:blip r:embed="rId7"/>
                  <a:stretch>
                    <a:fillRect t="-5405"/>
                  </a:stretch>
                </a:blipFill>
                <a:ln>
                  <a:noFill/>
                </a:ln>
                <a:effectLst/>
              </p:spPr>
              <p:txBody>
                <a:bodyPr/>
                <a:lstStyle/>
                <a:p>
                  <a:r>
                    <a:rPr lang="en-US">
                      <a:noFill/>
                    </a:rPr>
                    <a:t> </a:t>
                  </a:r>
                </a:p>
              </p:txBody>
            </p:sp>
          </mc:Fallback>
        </mc:AlternateContent>
      </p:grpSp>
    </p:spTree>
    <p:extLst>
      <p:ext uri="{BB962C8B-B14F-4D97-AF65-F5344CB8AC3E}">
        <p14:creationId xmlns:p14="http://schemas.microsoft.com/office/powerpoint/2010/main" val="2325108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3"/>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p:bldP spid="45" grpId="0"/>
      <p:bldP spid="46" grpId="0"/>
      <p:bldP spid="4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A1A88B45-7A98-40EF-B2AB-E5E99AB5CD60}"/>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1440B93A-9CC8-43D4-926B-1F6FB83E2F04}"/>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6B630620-C7BA-47E9-BC07-0D5EFCC8A4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FF25B1A0-A0A0-4BBA-A2DC-A60ABD09A3D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B982E1F-D02D-4D90-9197-7AA371DAC628}"/>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36D202-B864-4866-A4BE-383EF754B0F8}"/>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002AFA0A-0BF3-402D-8980-0F125070A6E2}"/>
              </a:ext>
            </a:extLst>
          </p:cNvPr>
          <p:cNvSpPr txBox="1">
            <a:spLocks noChangeArrowheads="1"/>
          </p:cNvSpPr>
          <p:nvPr/>
        </p:nvSpPr>
        <p:spPr bwMode="auto">
          <a:xfrm>
            <a:off x="1129681" y="666498"/>
            <a:ext cx="9840367"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500" i="1">
                <a:solidFill>
                  <a:srgbClr val="0070C0"/>
                </a:solidFill>
                <a:cs typeface="Arial" panose="020B0604020202020204" pitchFamily="34" charset="0"/>
              </a:rPr>
              <a:t>Vận dụng các công thức của chuyển động thẳng biến đổi đều </a:t>
            </a:r>
          </a:p>
        </p:txBody>
      </p:sp>
      <p:grpSp>
        <p:nvGrpSpPr>
          <p:cNvPr id="11" name="Group 10">
            <a:extLst>
              <a:ext uri="{FF2B5EF4-FFF2-40B4-BE49-F238E27FC236}">
                <a16:creationId xmlns:a16="http://schemas.microsoft.com/office/drawing/2014/main" id="{64F67F40-7D9D-40F5-9826-FF78EDC73B15}"/>
              </a:ext>
            </a:extLst>
          </p:cNvPr>
          <p:cNvGrpSpPr/>
          <p:nvPr/>
        </p:nvGrpSpPr>
        <p:grpSpPr>
          <a:xfrm>
            <a:off x="338942" y="731676"/>
            <a:ext cx="785094" cy="325264"/>
            <a:chOff x="5867400" y="402866"/>
            <a:chExt cx="785094" cy="406303"/>
          </a:xfrm>
        </p:grpSpPr>
        <p:sp>
          <p:nvSpPr>
            <p:cNvPr id="12" name="Arrow: Pentagon 11">
              <a:extLst>
                <a:ext uri="{FF2B5EF4-FFF2-40B4-BE49-F238E27FC236}">
                  <a16:creationId xmlns:a16="http://schemas.microsoft.com/office/drawing/2014/main" id="{B2C4DAAE-0D4B-499F-85D8-DCDCCC7883A7}"/>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Chevron 12">
              <a:extLst>
                <a:ext uri="{FF2B5EF4-FFF2-40B4-BE49-F238E27FC236}">
                  <a16:creationId xmlns:a16="http://schemas.microsoft.com/office/drawing/2014/main" id="{1441B695-42CC-4107-9F0E-206AA8A44BC7}"/>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42" name="Picture 5" descr="empty-blue-rectangle">
            <a:extLst>
              <a:ext uri="{FF2B5EF4-FFF2-40B4-BE49-F238E27FC236}">
                <a16:creationId xmlns:a16="http://schemas.microsoft.com/office/drawing/2014/main" id="{FEB393CE-9DC5-4EE8-8410-3B7E71A769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992" y="1192807"/>
            <a:ext cx="11841743" cy="1284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a:extLst>
              <a:ext uri="{FF2B5EF4-FFF2-40B4-BE49-F238E27FC236}">
                <a16:creationId xmlns:a16="http://schemas.microsoft.com/office/drawing/2014/main" id="{28766DD2-8E03-471E-9742-EDBC7984A5BB}"/>
              </a:ext>
            </a:extLst>
          </p:cNvPr>
          <p:cNvSpPr txBox="1"/>
          <p:nvPr/>
        </p:nvSpPr>
        <p:spPr>
          <a:xfrm>
            <a:off x="515969" y="2976932"/>
            <a:ext cx="6634652" cy="862800"/>
          </a:xfrm>
          <a:prstGeom prst="rect">
            <a:avLst/>
          </a:prstGeom>
          <a:noFill/>
        </p:spPr>
        <p:txBody>
          <a:bodyPr wrap="square">
            <a:spAutoFit/>
          </a:bodyPr>
          <a:lstStyle/>
          <a:p>
            <a:pPr marL="0" marR="0">
              <a:spcBef>
                <a:spcPts val="0"/>
              </a:spcBef>
            </a:pPr>
            <a:r>
              <a:rPr lang="en-US" sz="2400">
                <a:effectLst/>
                <a:latin typeface="Arial" panose="020B0604020202020204" pitchFamily="34" charset="0"/>
                <a:ea typeface="Times New Roman" panose="02020603050405020304" pitchFamily="18" charset="0"/>
                <a:cs typeface="Times New Roman" panose="02020603050405020304" pitchFamily="18" charset="0"/>
              </a:rPr>
              <a:t>Chọn: - </a:t>
            </a:r>
            <a:r>
              <a:rPr lang="en-US" sz="2400">
                <a:latin typeface="Arial" panose="020B0604020202020204" pitchFamily="34" charset="0"/>
                <a:ea typeface="Times New Roman" panose="02020603050405020304" pitchFamily="18" charset="0"/>
                <a:cs typeface="Times New Roman" panose="02020603050405020304" pitchFamily="18" charset="0"/>
              </a:rPr>
              <a:t>G</a:t>
            </a:r>
            <a:r>
              <a:rPr lang="en-US" sz="2400">
                <a:effectLst/>
                <a:latin typeface="Arial" panose="020B0604020202020204" pitchFamily="34" charset="0"/>
                <a:ea typeface="Times New Roman" panose="02020603050405020304" pitchFamily="18" charset="0"/>
                <a:cs typeface="Times New Roman" panose="02020603050405020304" pitchFamily="18" charset="0"/>
              </a:rPr>
              <a:t>ốc thời gian lúc bắt đầu chuyển động</a:t>
            </a:r>
          </a:p>
          <a:p>
            <a:pPr marL="0" marR="0">
              <a:spcBef>
                <a:spcPts val="0"/>
              </a:spcBef>
            </a:pPr>
            <a:r>
              <a:rPr lang="en-US" sz="2400">
                <a:latin typeface="Arial" panose="020B0604020202020204" pitchFamily="34" charset="0"/>
                <a:ea typeface="Times New Roman" panose="02020603050405020304" pitchFamily="18" charset="0"/>
                <a:cs typeface="Times New Roman" panose="02020603050405020304" pitchFamily="18" charset="0"/>
              </a:rPr>
              <a:t>          - </a:t>
            </a:r>
            <a:r>
              <a:rPr lang="en-US" sz="2400">
                <a:effectLst/>
                <a:latin typeface="Arial" panose="020B0604020202020204" pitchFamily="34" charset="0"/>
                <a:ea typeface="Times New Roman" panose="02020603050405020304" pitchFamily="18" charset="0"/>
                <a:cs typeface="Times New Roman" panose="02020603050405020304" pitchFamily="18" charset="0"/>
              </a:rPr>
              <a:t>Chiều dương cùng chiều chuyển động</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44" name="TextBox 43">
            <a:extLst>
              <a:ext uri="{FF2B5EF4-FFF2-40B4-BE49-F238E27FC236}">
                <a16:creationId xmlns:a16="http://schemas.microsoft.com/office/drawing/2014/main" id="{779E42FC-677E-46D9-89C7-FFA1726E5C47}"/>
              </a:ext>
            </a:extLst>
          </p:cNvPr>
          <p:cNvSpPr txBox="1"/>
          <p:nvPr/>
        </p:nvSpPr>
        <p:spPr>
          <a:xfrm>
            <a:off x="593585" y="4111865"/>
            <a:ext cx="1173604" cy="458780"/>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Ta có:</a:t>
            </a:r>
          </a:p>
        </p:txBody>
      </p:sp>
      <p:sp>
        <p:nvSpPr>
          <p:cNvPr id="46" name="TextBox 45">
            <a:extLst>
              <a:ext uri="{FF2B5EF4-FFF2-40B4-BE49-F238E27FC236}">
                <a16:creationId xmlns:a16="http://schemas.microsoft.com/office/drawing/2014/main" id="{BD3F0FEC-0684-4BCC-BC42-9E7C5E1ED449}"/>
              </a:ext>
            </a:extLst>
          </p:cNvPr>
          <p:cNvSpPr txBox="1"/>
          <p:nvPr/>
        </p:nvSpPr>
        <p:spPr>
          <a:xfrm>
            <a:off x="4434274" y="2470064"/>
            <a:ext cx="2191407" cy="477054"/>
          </a:xfrm>
          <a:prstGeom prst="rect">
            <a:avLst/>
          </a:prstGeom>
          <a:noFill/>
        </p:spPr>
        <p:txBody>
          <a:bodyPr wrap="square">
            <a:spAutoFit/>
          </a:bodyPr>
          <a:lstStyle/>
          <a:p>
            <a:pPr algn="ctr"/>
            <a:r>
              <a:rPr lang="en-US" sz="2500">
                <a:effectLst/>
                <a:latin typeface="Arial" panose="020B0604020202020204" pitchFamily="34" charset="0"/>
                <a:ea typeface="Times New Roman" panose="02020603050405020304" pitchFamily="18" charset="0"/>
                <a:cs typeface="Times New Roman" panose="02020603050405020304" pitchFamily="18" charset="0"/>
              </a:rPr>
              <a:t>Bài giải </a:t>
            </a:r>
            <a:endParaRPr lang="en-US" sz="2500"/>
          </a:p>
        </p:txBody>
      </p:sp>
      <p:sp>
        <p:nvSpPr>
          <p:cNvPr id="47" name="TextBox 46">
            <a:extLst>
              <a:ext uri="{FF2B5EF4-FFF2-40B4-BE49-F238E27FC236}">
                <a16:creationId xmlns:a16="http://schemas.microsoft.com/office/drawing/2014/main" id="{99426D8F-3F57-44F8-937A-78CC908C2FF8}"/>
              </a:ext>
            </a:extLst>
          </p:cNvPr>
          <p:cNvSpPr txBox="1"/>
          <p:nvPr/>
        </p:nvSpPr>
        <p:spPr>
          <a:xfrm>
            <a:off x="681844" y="1194269"/>
            <a:ext cx="10824356" cy="1257973"/>
          </a:xfrm>
          <a:prstGeom prst="rect">
            <a:avLst/>
          </a:prstGeom>
          <a:noFill/>
        </p:spPr>
        <p:txBody>
          <a:bodyPr wrap="square">
            <a:spAutoFit/>
          </a:bodyPr>
          <a:lstStyle/>
          <a:p>
            <a:pPr marL="0" marR="0">
              <a:lnSpc>
                <a:spcPct val="107000"/>
              </a:lnSpc>
              <a:spcBef>
                <a:spcPts val="0"/>
              </a:spcBef>
              <a:spcAft>
                <a:spcPts val="500"/>
              </a:spcAft>
            </a:pPr>
            <a:r>
              <a:rPr lang="en-US" sz="2400">
                <a:effectLst/>
                <a:latin typeface="Arial" panose="020B0604020202020204" pitchFamily="34" charset="0"/>
                <a:ea typeface="Times New Roman" panose="02020603050405020304" pitchFamily="18" charset="0"/>
                <a:cs typeface="Times New Roman" panose="02020603050405020304" pitchFamily="18" charset="0"/>
              </a:rPr>
              <a:t>Ví dụ 2: Một người đi xe đạp chuyển động thẳng nhanh dần đều. Trong hai khoảng thời gian 4 s liên tiếp, người này di chuyển được những quãng đường lần lượt là 24 m và 64 m. </a:t>
            </a:r>
            <a:r>
              <a:rPr lang="en-US" sz="2400" b="1">
                <a:effectLst/>
                <a:latin typeface="Arial" panose="020B0604020202020204" pitchFamily="34" charset="0"/>
                <a:ea typeface="Times New Roman" panose="02020603050405020304" pitchFamily="18" charset="0"/>
                <a:cs typeface="Times New Roman" panose="02020603050405020304" pitchFamily="18" charset="0"/>
              </a:rPr>
              <a:t>Tính gia tốc và tốc độ đầu của chuyển động.</a:t>
            </a:r>
            <a:endParaRPr lang="en-US" sz="2400" b="1">
              <a:effectLst/>
              <a:latin typeface="Calibri" panose="020F0502020204030204" pitchFamily="34" charset="0"/>
              <a:ea typeface="游明朝" panose="02020400000000000000" pitchFamily="18" charset="-128"/>
              <a:cs typeface="Times New Roman" panose="02020603050405020304" pitchFamily="18" charset="0"/>
            </a:endParaRPr>
          </a:p>
        </p:txBody>
      </p:sp>
      <p:grpSp>
        <p:nvGrpSpPr>
          <p:cNvPr id="50" name="Group 49">
            <a:extLst>
              <a:ext uri="{FF2B5EF4-FFF2-40B4-BE49-F238E27FC236}">
                <a16:creationId xmlns:a16="http://schemas.microsoft.com/office/drawing/2014/main" id="{3E348D67-49CA-42CF-B1F5-C1563496B743}"/>
              </a:ext>
            </a:extLst>
          </p:cNvPr>
          <p:cNvGrpSpPr/>
          <p:nvPr/>
        </p:nvGrpSpPr>
        <p:grpSpPr>
          <a:xfrm>
            <a:off x="1571857" y="3888830"/>
            <a:ext cx="4467660" cy="1001020"/>
            <a:chOff x="1219200" y="3374889"/>
            <a:chExt cx="2711996" cy="1375237"/>
          </a:xfrm>
        </p:grpSpPr>
        <p:pic>
          <p:nvPicPr>
            <p:cNvPr id="51" name="Picture 50" descr="empty-red-rectangle">
              <a:extLst>
                <a:ext uri="{FF2B5EF4-FFF2-40B4-BE49-F238E27FC236}">
                  <a16:creationId xmlns:a16="http://schemas.microsoft.com/office/drawing/2014/main" id="{F3684D2A-D521-4A13-B3E5-86CEED7501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2711996" cy="1375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Object 60">
              <a:extLst>
                <a:ext uri="{FF2B5EF4-FFF2-40B4-BE49-F238E27FC236}">
                  <a16:creationId xmlns:a16="http://schemas.microsoft.com/office/drawing/2014/main" id="{4AA7EFD2-CF2E-4F41-A625-70BDDDA731EC}"/>
                </a:ext>
              </a:extLst>
            </p:cNvPr>
            <p:cNvSpPr txBox="1"/>
            <p:nvPr/>
          </p:nvSpPr>
          <p:spPr bwMode="auto">
            <a:xfrm>
              <a:off x="1352472" y="3396901"/>
              <a:ext cx="2445451" cy="1192212"/>
            </a:xfrm>
            <a:prstGeom prst="rect">
              <a:avLst/>
            </a:prstGeom>
            <a:noFill/>
            <a:ln>
              <a:noFill/>
            </a:ln>
            <a:effectLst/>
          </p:spPr>
          <p:txBody>
            <a:bodyPr>
              <a:noAutofit/>
            </a:bodyPr>
            <a:lstStyle/>
            <a:p>
              <a:pPr>
                <a:lnSpc>
                  <a:spcPct val="107000"/>
                </a:lnSpc>
                <a:spcAft>
                  <a:spcPts val="500"/>
                </a:spcAft>
              </a:pPr>
              <a:r>
                <a:rPr lang="en-US" sz="2500">
                  <a:latin typeface="Arial" panose="020B0604020202020204" pitchFamily="34" charset="0"/>
                  <a:ea typeface="Times New Roman" panose="02020603050405020304" pitchFamily="18" charset="0"/>
                  <a:cs typeface="Arial" panose="020B0604020202020204" pitchFamily="34" charset="0"/>
                </a:rPr>
                <a:t>t</a:t>
              </a:r>
              <a:r>
                <a:rPr lang="en-US" sz="2500" baseline="-25000">
                  <a:latin typeface="Arial" panose="020B0604020202020204" pitchFamily="34" charset="0"/>
                  <a:ea typeface="Times New Roman" panose="02020603050405020304" pitchFamily="18" charset="0"/>
                  <a:cs typeface="Arial" panose="020B0604020202020204" pitchFamily="34" charset="0"/>
                </a:rPr>
                <a:t>1</a:t>
              </a:r>
              <a:r>
                <a:rPr lang="en-US" sz="2500">
                  <a:latin typeface="Arial" panose="020B0604020202020204" pitchFamily="34" charset="0"/>
                  <a:ea typeface="Times New Roman" panose="02020603050405020304" pitchFamily="18" charset="0"/>
                  <a:cs typeface="Arial" panose="020B0604020202020204" pitchFamily="34" charset="0"/>
                </a:rPr>
                <a:t> = 4 s; d</a:t>
              </a:r>
              <a:r>
                <a:rPr lang="en-US" sz="2500" baseline="-25000">
                  <a:latin typeface="Arial" panose="020B0604020202020204" pitchFamily="34" charset="0"/>
                  <a:ea typeface="Times New Roman" panose="02020603050405020304" pitchFamily="18" charset="0"/>
                  <a:cs typeface="Arial" panose="020B0604020202020204" pitchFamily="34" charset="0"/>
                </a:rPr>
                <a:t>1</a:t>
              </a:r>
              <a:r>
                <a:rPr lang="en-US" sz="2500">
                  <a:latin typeface="Arial" panose="020B0604020202020204" pitchFamily="34" charset="0"/>
                  <a:ea typeface="Times New Roman" panose="02020603050405020304" pitchFamily="18" charset="0"/>
                  <a:cs typeface="Arial" panose="020B0604020202020204" pitchFamily="34" charset="0"/>
                </a:rPr>
                <a:t> = s</a:t>
              </a:r>
              <a:r>
                <a:rPr lang="en-US" sz="2500" baseline="-25000">
                  <a:latin typeface="Arial" panose="020B0604020202020204" pitchFamily="34" charset="0"/>
                  <a:ea typeface="Times New Roman" panose="02020603050405020304" pitchFamily="18" charset="0"/>
                  <a:cs typeface="Arial" panose="020B0604020202020204" pitchFamily="34" charset="0"/>
                </a:rPr>
                <a:t>1</a:t>
              </a:r>
              <a:r>
                <a:rPr lang="en-US" sz="2500">
                  <a:latin typeface="Arial" panose="020B0604020202020204" pitchFamily="34" charset="0"/>
                  <a:ea typeface="Times New Roman" panose="02020603050405020304" pitchFamily="18" charset="0"/>
                  <a:cs typeface="Arial" panose="020B0604020202020204" pitchFamily="34" charset="0"/>
                </a:rPr>
                <a:t> = 24 m.</a:t>
              </a:r>
              <a:endParaRPr lang="en-US" sz="2500">
                <a:latin typeface="Arial" panose="020B0604020202020204" pitchFamily="34" charset="0"/>
                <a:ea typeface="游明朝" panose="02020400000000000000" pitchFamily="18" charset="-128"/>
                <a:cs typeface="Arial" panose="020B0604020202020204" pitchFamily="34" charset="0"/>
              </a:endParaRPr>
            </a:p>
            <a:p>
              <a:pPr>
                <a:lnSpc>
                  <a:spcPct val="107000"/>
                </a:lnSpc>
                <a:spcAft>
                  <a:spcPts val="500"/>
                </a:spcAft>
              </a:pPr>
              <a:r>
                <a:rPr lang="en-US" sz="2500">
                  <a:latin typeface="Arial" panose="020B0604020202020204" pitchFamily="34" charset="0"/>
                  <a:ea typeface="Times New Roman" panose="02020603050405020304" pitchFamily="18" charset="0"/>
                  <a:cs typeface="Arial" panose="020B0604020202020204" pitchFamily="34" charset="0"/>
                </a:rPr>
                <a:t>t</a:t>
              </a:r>
              <a:r>
                <a:rPr lang="en-US" sz="2500" baseline="-25000">
                  <a:latin typeface="Arial" panose="020B0604020202020204" pitchFamily="34" charset="0"/>
                  <a:ea typeface="Times New Roman" panose="02020603050405020304" pitchFamily="18" charset="0"/>
                  <a:cs typeface="Arial" panose="020B0604020202020204" pitchFamily="34" charset="0"/>
                </a:rPr>
                <a:t>2</a:t>
              </a:r>
              <a:r>
                <a:rPr lang="en-US" sz="2500">
                  <a:latin typeface="Arial" panose="020B0604020202020204" pitchFamily="34" charset="0"/>
                  <a:ea typeface="Times New Roman" panose="02020603050405020304" pitchFamily="18" charset="0"/>
                  <a:cs typeface="Arial" panose="020B0604020202020204" pitchFamily="34" charset="0"/>
                </a:rPr>
                <a:t> = 8 s; d</a:t>
              </a:r>
              <a:r>
                <a:rPr lang="en-US" sz="2500" baseline="-25000">
                  <a:latin typeface="Arial" panose="020B0604020202020204" pitchFamily="34" charset="0"/>
                  <a:ea typeface="Times New Roman" panose="02020603050405020304" pitchFamily="18" charset="0"/>
                  <a:cs typeface="Arial" panose="020B0604020202020204" pitchFamily="34" charset="0"/>
                </a:rPr>
                <a:t>2</a:t>
              </a:r>
              <a:r>
                <a:rPr lang="en-US" sz="2500">
                  <a:latin typeface="Arial" panose="020B0604020202020204" pitchFamily="34" charset="0"/>
                  <a:ea typeface="Times New Roman" panose="02020603050405020304" pitchFamily="18" charset="0"/>
                  <a:cs typeface="Arial" panose="020B0604020202020204" pitchFamily="34" charset="0"/>
                </a:rPr>
                <a:t> = s</a:t>
              </a:r>
              <a:r>
                <a:rPr lang="en-US" sz="2500" baseline="-25000">
                  <a:latin typeface="Arial" panose="020B0604020202020204" pitchFamily="34" charset="0"/>
                  <a:ea typeface="Times New Roman" panose="02020603050405020304" pitchFamily="18" charset="0"/>
                  <a:cs typeface="Arial" panose="020B0604020202020204" pitchFamily="34" charset="0"/>
                </a:rPr>
                <a:t>1</a:t>
              </a:r>
              <a:r>
                <a:rPr lang="en-US" sz="2500">
                  <a:latin typeface="Arial" panose="020B0604020202020204" pitchFamily="34" charset="0"/>
                  <a:ea typeface="Times New Roman" panose="02020603050405020304" pitchFamily="18" charset="0"/>
                  <a:cs typeface="Arial" panose="020B0604020202020204" pitchFamily="34" charset="0"/>
                </a:rPr>
                <a:t> + s</a:t>
              </a:r>
              <a:r>
                <a:rPr lang="en-US" sz="2500" baseline="-25000">
                  <a:latin typeface="Arial" panose="020B0604020202020204" pitchFamily="34" charset="0"/>
                  <a:ea typeface="Times New Roman" panose="02020603050405020304" pitchFamily="18" charset="0"/>
                  <a:cs typeface="Arial" panose="020B0604020202020204" pitchFamily="34" charset="0"/>
                </a:rPr>
                <a:t>2</a:t>
              </a:r>
              <a:r>
                <a:rPr lang="en-US" sz="2500">
                  <a:latin typeface="Arial" panose="020B0604020202020204" pitchFamily="34" charset="0"/>
                  <a:ea typeface="Times New Roman" panose="02020603050405020304" pitchFamily="18" charset="0"/>
                  <a:cs typeface="Arial" panose="020B0604020202020204" pitchFamily="34" charset="0"/>
                </a:rPr>
                <a:t> = 88 m</a:t>
              </a:r>
              <a:endParaRPr lang="en-US" sz="2500" baseline="30000">
                <a:latin typeface="Arial" panose="020B0604020202020204" pitchFamily="34" charset="0"/>
                <a:cs typeface="Arial" panose="020B0604020202020204" pitchFamily="34" charset="0"/>
              </a:endParaRPr>
            </a:p>
          </p:txBody>
        </p:sp>
      </p:grpSp>
      <p:grpSp>
        <p:nvGrpSpPr>
          <p:cNvPr id="53" name="Group 52">
            <a:extLst>
              <a:ext uri="{FF2B5EF4-FFF2-40B4-BE49-F238E27FC236}">
                <a16:creationId xmlns:a16="http://schemas.microsoft.com/office/drawing/2014/main" id="{0B375776-9390-468C-9799-78D0CA7CD4E6}"/>
              </a:ext>
            </a:extLst>
          </p:cNvPr>
          <p:cNvGrpSpPr/>
          <p:nvPr/>
        </p:nvGrpSpPr>
        <p:grpSpPr>
          <a:xfrm>
            <a:off x="1767189" y="5795296"/>
            <a:ext cx="2638182" cy="961953"/>
            <a:chOff x="1219200" y="3370935"/>
            <a:chExt cx="3793887" cy="1192211"/>
          </a:xfrm>
        </p:grpSpPr>
        <p:pic>
          <p:nvPicPr>
            <p:cNvPr id="54" name="Picture 53" descr="empty-red-rectangle">
              <a:extLst>
                <a:ext uri="{FF2B5EF4-FFF2-40B4-BE49-F238E27FC236}">
                  <a16:creationId xmlns:a16="http://schemas.microsoft.com/office/drawing/2014/main" id="{3C626331-784D-44A1-89A8-9789874B00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9200" y="3374889"/>
              <a:ext cx="3467101" cy="1184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 name="Object 60">
              <a:extLst>
                <a:ext uri="{FF2B5EF4-FFF2-40B4-BE49-F238E27FC236}">
                  <a16:creationId xmlns:a16="http://schemas.microsoft.com/office/drawing/2014/main" id="{EA2442E8-6B7B-4C2D-A422-1F3BEB295002}"/>
                </a:ext>
              </a:extLst>
            </p:cNvPr>
            <p:cNvSpPr txBox="1"/>
            <p:nvPr/>
          </p:nvSpPr>
          <p:spPr bwMode="auto">
            <a:xfrm>
              <a:off x="1736486" y="3370935"/>
              <a:ext cx="3276601" cy="1192211"/>
            </a:xfrm>
            <a:prstGeom prst="rect">
              <a:avLst/>
            </a:prstGeom>
            <a:noFill/>
            <a:ln>
              <a:noFill/>
            </a:ln>
            <a:effectLst/>
          </p:spPr>
          <p:txBody>
            <a:bodyPr>
              <a:noAutofit/>
            </a:bodyPr>
            <a:lstStyle/>
            <a:p>
              <a:pPr>
                <a:lnSpc>
                  <a:spcPct val="107000"/>
                </a:lnSpc>
                <a:spcAft>
                  <a:spcPts val="500"/>
                </a:spcAft>
              </a:pPr>
              <a:r>
                <a:rPr lang="en-US" sz="2500">
                  <a:latin typeface="Arial" panose="020B0604020202020204" pitchFamily="34" charset="0"/>
                  <a:ea typeface="Times New Roman" panose="02020603050405020304" pitchFamily="18" charset="0"/>
                  <a:cs typeface="Times New Roman" panose="02020603050405020304" pitchFamily="18" charset="0"/>
                </a:rPr>
                <a:t>v</a:t>
              </a:r>
              <a:r>
                <a:rPr lang="en-US" sz="2500" baseline="-25000">
                  <a:latin typeface="Arial" panose="020B0604020202020204" pitchFamily="34" charset="0"/>
                  <a:ea typeface="Times New Roman" panose="02020603050405020304" pitchFamily="18" charset="0"/>
                  <a:cs typeface="Times New Roman" panose="02020603050405020304" pitchFamily="18" charset="0"/>
                </a:rPr>
                <a:t>0</a:t>
              </a:r>
              <a:r>
                <a:rPr lang="en-US" sz="2500">
                  <a:latin typeface="Arial" panose="020B0604020202020204" pitchFamily="34" charset="0"/>
                  <a:ea typeface="Times New Roman" panose="02020603050405020304" pitchFamily="18" charset="0"/>
                  <a:cs typeface="Times New Roman" panose="02020603050405020304" pitchFamily="18" charset="0"/>
                </a:rPr>
                <a:t> = 1 m/s</a:t>
              </a:r>
            </a:p>
            <a:p>
              <a:pPr>
                <a:lnSpc>
                  <a:spcPct val="107000"/>
                </a:lnSpc>
                <a:spcAft>
                  <a:spcPts val="500"/>
                </a:spcAft>
              </a:pPr>
              <a:r>
                <a:rPr lang="en-US" sz="2500">
                  <a:latin typeface="Arial" panose="020B0604020202020204" pitchFamily="34" charset="0"/>
                  <a:ea typeface="Times New Roman" panose="02020603050405020304" pitchFamily="18" charset="0"/>
                  <a:cs typeface="Times New Roman" panose="02020603050405020304" pitchFamily="18" charset="0"/>
                </a:rPr>
                <a:t>a = 2,5 m/s</a:t>
              </a:r>
              <a:r>
                <a:rPr lang="en-US" sz="2500" baseline="30000">
                  <a:latin typeface="Arial" panose="020B0604020202020204" pitchFamily="34" charset="0"/>
                  <a:ea typeface="Times New Roman" panose="02020603050405020304" pitchFamily="18" charset="0"/>
                  <a:cs typeface="Times New Roman" panose="02020603050405020304" pitchFamily="18" charset="0"/>
                </a:rPr>
                <a:t>2</a:t>
              </a:r>
              <a:endParaRPr lang="en-US" sz="2500" baseline="30000">
                <a:latin typeface="Calibri" panose="020F0502020204030204" pitchFamily="34" charset="0"/>
                <a:ea typeface="游明朝" panose="02020400000000000000" pitchFamily="18" charset="-128"/>
                <a:cs typeface="Times New Roman" panose="02020603050405020304" pitchFamily="18" charset="0"/>
              </a:endParaRPr>
            </a:p>
          </p:txBody>
        </p:sp>
      </p:grpSp>
      <p:sp>
        <p:nvSpPr>
          <p:cNvPr id="26" name="TextBox 25">
            <a:extLst>
              <a:ext uri="{FF2B5EF4-FFF2-40B4-BE49-F238E27FC236}">
                <a16:creationId xmlns:a16="http://schemas.microsoft.com/office/drawing/2014/main" id="{DF584D90-3E09-42C0-96CD-1DC1B14D049A}"/>
              </a:ext>
            </a:extLst>
          </p:cNvPr>
          <p:cNvSpPr txBox="1"/>
          <p:nvPr/>
        </p:nvSpPr>
        <p:spPr>
          <a:xfrm>
            <a:off x="515968" y="4919664"/>
            <a:ext cx="6253014" cy="862800"/>
          </a:xfrm>
          <a:prstGeom prst="rect">
            <a:avLst/>
          </a:prstGeom>
          <a:noFill/>
        </p:spPr>
        <p:txBody>
          <a:bodyPr wrap="square">
            <a:spAutoFit/>
          </a:bodyPr>
          <a:lstStyle/>
          <a:p>
            <a:pPr marL="0" marR="0">
              <a:spcBef>
                <a:spcPts val="0"/>
              </a:spcBef>
            </a:pPr>
            <a:r>
              <a:rPr lang="en-US" sz="2400">
                <a:effectLst/>
                <a:latin typeface="Arial" panose="020B0604020202020204" pitchFamily="34" charset="0"/>
                <a:ea typeface="Times New Roman" panose="02020603050405020304" pitchFamily="18" charset="0"/>
                <a:cs typeface="Times New Roman" panose="02020603050405020304" pitchFamily="18" charset="0"/>
              </a:rPr>
              <a:t>Thay vào phương trình độ dịch chuyển theo thời gian và giải hệ phương trình, </a:t>
            </a:r>
            <a:endParaRPr lang="en-US" sz="2400">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30" name="TextBox 29">
            <a:extLst>
              <a:ext uri="{FF2B5EF4-FFF2-40B4-BE49-F238E27FC236}">
                <a16:creationId xmlns:a16="http://schemas.microsoft.com/office/drawing/2014/main" id="{6CA5076E-BD5E-459B-949B-300BE50A19F5}"/>
              </a:ext>
            </a:extLst>
          </p:cNvPr>
          <p:cNvSpPr txBox="1"/>
          <p:nvPr/>
        </p:nvSpPr>
        <p:spPr>
          <a:xfrm>
            <a:off x="656085" y="6037745"/>
            <a:ext cx="1470043" cy="477054"/>
          </a:xfrm>
          <a:prstGeom prst="rect">
            <a:avLst/>
          </a:prstGeom>
          <a:noFill/>
        </p:spPr>
        <p:txBody>
          <a:bodyPr wrap="square">
            <a:spAutoFit/>
          </a:bodyPr>
          <a:lstStyle/>
          <a:p>
            <a:r>
              <a:rPr lang="en-US" sz="2400">
                <a:latin typeface="Arial" panose="020B0604020202020204" pitchFamily="34" charset="0"/>
                <a:ea typeface="Times New Roman" panose="02020603050405020304" pitchFamily="18" charset="0"/>
                <a:cs typeface="Times New Roman" panose="02020603050405020304" pitchFamily="18" charset="0"/>
              </a:rPr>
              <a:t>T</a:t>
            </a:r>
            <a:r>
              <a:rPr lang="en-US" sz="2400">
                <a:effectLst/>
                <a:latin typeface="Arial" panose="020B0604020202020204" pitchFamily="34" charset="0"/>
                <a:ea typeface="Times New Roman" panose="02020603050405020304" pitchFamily="18" charset="0"/>
                <a:cs typeface="Times New Roman" panose="02020603050405020304" pitchFamily="18" charset="0"/>
              </a:rPr>
              <a:t>a có:</a:t>
            </a:r>
            <a:endParaRPr lang="en-US" sz="2400"/>
          </a:p>
        </p:txBody>
      </p:sp>
      <p:pic>
        <p:nvPicPr>
          <p:cNvPr id="19" name="Picture 18" descr="A person riding a bicycle on a road&#10;&#10;Description automatically generated with medium confidence">
            <a:extLst>
              <a:ext uri="{FF2B5EF4-FFF2-40B4-BE49-F238E27FC236}">
                <a16:creationId xmlns:a16="http://schemas.microsoft.com/office/drawing/2014/main" id="{0A69FE9A-8E9A-4F68-99D4-1BD8C5395B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50621" y="3395664"/>
            <a:ext cx="4572000" cy="3048000"/>
          </a:xfrm>
          <a:prstGeom prst="rect">
            <a:avLst/>
          </a:prstGeom>
          <a:ln>
            <a:noFill/>
          </a:ln>
          <a:effectLst>
            <a:softEdge rad="112500"/>
          </a:effectLst>
        </p:spPr>
      </p:pic>
    </p:spTree>
    <p:extLst>
      <p:ext uri="{BB962C8B-B14F-4D97-AF65-F5344CB8AC3E}">
        <p14:creationId xmlns:p14="http://schemas.microsoft.com/office/powerpoint/2010/main" val="389695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44" grpId="0"/>
      <p:bldP spid="46" grpId="0"/>
      <p:bldP spid="26" grpId="0"/>
      <p:bldP spid="3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Thí nghiệm khảo sát chuyển động biến đổi</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Text Box 5">
            <a:extLst>
              <a:ext uri="{FF2B5EF4-FFF2-40B4-BE49-F238E27FC236}">
                <a16:creationId xmlns:a16="http://schemas.microsoft.com/office/drawing/2014/main" id="{70325BA7-D0D0-4705-9519-80881D255FA8}"/>
              </a:ext>
            </a:extLst>
          </p:cNvPr>
          <p:cNvSpPr txBox="1">
            <a:spLocks noChangeArrowheads="1"/>
          </p:cNvSpPr>
          <p:nvPr/>
        </p:nvSpPr>
        <p:spPr bwMode="auto">
          <a:xfrm>
            <a:off x="367845" y="1179741"/>
            <a:ext cx="108697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Mục đích</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2200">
                <a:effectLst/>
                <a:latin typeface="Arial" panose="020B0604020202020204" pitchFamily="34" charset="0"/>
                <a:ea typeface="Times New Roman" panose="02020603050405020304" pitchFamily="18" charset="0"/>
              </a:rPr>
              <a:t>Đo được vận tốc tức thời tại từng thời điểm của vật chuyển động biến đổi.</a:t>
            </a:r>
            <a:endParaRPr lang="en-US" altLang="en-US" sz="2200" i="1">
              <a:cs typeface="Arial" panose="020B0604020202020204" pitchFamily="34" charset="0"/>
            </a:endParaRPr>
          </a:p>
        </p:txBody>
      </p:sp>
      <p:sp>
        <p:nvSpPr>
          <p:cNvPr id="25" name="Text Box 5">
            <a:extLst>
              <a:ext uri="{FF2B5EF4-FFF2-40B4-BE49-F238E27FC236}">
                <a16:creationId xmlns:a16="http://schemas.microsoft.com/office/drawing/2014/main" id="{3741E156-1B26-4BC9-88C4-E903A660C926}"/>
              </a:ext>
            </a:extLst>
          </p:cNvPr>
          <p:cNvSpPr txBox="1">
            <a:spLocks noChangeArrowheads="1"/>
          </p:cNvSpPr>
          <p:nvPr/>
        </p:nvSpPr>
        <p:spPr bwMode="auto">
          <a:xfrm>
            <a:off x="338942" y="1700420"/>
            <a:ext cx="2251858"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Dụng cụ</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altLang="en-US" sz="2200" i="1">
              <a:cs typeface="Arial" panose="020B0604020202020204" pitchFamily="34" charset="0"/>
            </a:endParaRPr>
          </a:p>
        </p:txBody>
      </p:sp>
      <p:pic>
        <p:nvPicPr>
          <p:cNvPr id="15" name="Picture 14">
            <a:extLst>
              <a:ext uri="{FF2B5EF4-FFF2-40B4-BE49-F238E27FC236}">
                <a16:creationId xmlns:a16="http://schemas.microsoft.com/office/drawing/2014/main" id="{8AFD7BB4-2F16-40E6-A2C5-1B5363F220E3}"/>
              </a:ext>
            </a:extLst>
          </p:cNvPr>
          <p:cNvPicPr>
            <a:picLocks noChangeAspect="1"/>
          </p:cNvPicPr>
          <p:nvPr/>
        </p:nvPicPr>
        <p:blipFill rotWithShape="1">
          <a:blip r:embed="rId4"/>
          <a:srcRect l="5703" t="1024" r="3846" b="1377"/>
          <a:stretch/>
        </p:blipFill>
        <p:spPr>
          <a:xfrm>
            <a:off x="2438400" y="1708373"/>
            <a:ext cx="6787681" cy="3752123"/>
          </a:xfrm>
          <a:prstGeom prst="rect">
            <a:avLst/>
          </a:prstGeom>
        </p:spPr>
      </p:pic>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5"/>
          <a:srcRect/>
          <a:stretch>
            <a:fillRect/>
          </a:stretch>
        </p:blipFill>
        <p:spPr bwMode="auto">
          <a:xfrm>
            <a:off x="838200" y="5562600"/>
            <a:ext cx="10287000" cy="1022500"/>
          </a:xfrm>
          <a:prstGeom prst="rect">
            <a:avLst/>
          </a:prstGeom>
          <a:noFill/>
          <a:ln w="9525">
            <a:noFill/>
            <a:miter lim="800000"/>
            <a:headEnd/>
            <a:tailEnd/>
          </a:ln>
        </p:spPr>
      </p:pic>
      <p:sp>
        <p:nvSpPr>
          <p:cNvPr id="18" name="Text Box 29">
            <a:extLst>
              <a:ext uri="{FF2B5EF4-FFF2-40B4-BE49-F238E27FC236}">
                <a16:creationId xmlns:a16="http://schemas.microsoft.com/office/drawing/2014/main" id="{94E41343-9669-4962-8A97-44D2510076A5}"/>
              </a:ext>
            </a:extLst>
          </p:cNvPr>
          <p:cNvSpPr txBox="1">
            <a:spLocks noChangeArrowheads="1"/>
          </p:cNvSpPr>
          <p:nvPr/>
        </p:nvSpPr>
        <p:spPr bwMode="auto">
          <a:xfrm>
            <a:off x="1651084" y="5614105"/>
            <a:ext cx="8469420" cy="8857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spcBef>
                <a:spcPts val="0"/>
              </a:spcBef>
            </a:pPr>
            <a:r>
              <a:rPr lang="en-US" sz="2500">
                <a:effectLst/>
                <a:latin typeface="Arial" panose="020B0604020202020204" pitchFamily="34" charset="0"/>
                <a:ea typeface="Times New Roman" panose="02020603050405020304" pitchFamily="18" charset="0"/>
                <a:cs typeface="Arial" panose="020B0604020202020204" pitchFamily="34" charset="0"/>
              </a:rPr>
              <a:t>Làm thế nào ta có thể xác định được vận tốc tức thời dựa vào phương án thí nghiệm gợi ý?</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spTree>
    <p:extLst>
      <p:ext uri="{BB962C8B-B14F-4D97-AF65-F5344CB8AC3E}">
        <p14:creationId xmlns:p14="http://schemas.microsoft.com/office/powerpoint/2010/main" val="846438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96CE0488-F3E7-439F-B94D-F6091D698E08}"/>
              </a:ext>
            </a:extLst>
          </p:cNvPr>
          <p:cNvSpPr/>
          <p:nvPr/>
        </p:nvSpPr>
        <p:spPr>
          <a:xfrm>
            <a:off x="721181" y="718933"/>
            <a:ext cx="11073383" cy="1935432"/>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grpSp>
        <p:nvGrpSpPr>
          <p:cNvPr id="5" name="Group 56">
            <a:extLst>
              <a:ext uri="{FF2B5EF4-FFF2-40B4-BE49-F238E27FC236}">
                <a16:creationId xmlns:a16="http://schemas.microsoft.com/office/drawing/2014/main" id="{9FFF94E5-2ABC-438B-A874-D555E9FB82AD}"/>
              </a:ext>
            </a:extLst>
          </p:cNvPr>
          <p:cNvGrpSpPr/>
          <p:nvPr/>
        </p:nvGrpSpPr>
        <p:grpSpPr>
          <a:xfrm>
            <a:off x="4911911" y="97919"/>
            <a:ext cx="2368177" cy="531988"/>
            <a:chOff x="2193" y="0"/>
            <a:chExt cx="2245706" cy="1239104"/>
          </a:xfrm>
          <a:solidFill>
            <a:srgbClr val="002060"/>
          </a:solidFill>
          <a:scene3d>
            <a:camera prst="orthographicFront"/>
            <a:lightRig rig="threePt" dir="t">
              <a:rot lat="0" lon="0" rev="7500000"/>
            </a:lightRig>
          </a:scene3d>
        </p:grpSpPr>
        <p:sp>
          <p:nvSpPr>
            <p:cNvPr id="6" name="Rounded Rectangle 57">
              <a:extLst>
                <a:ext uri="{FF2B5EF4-FFF2-40B4-BE49-F238E27FC236}">
                  <a16:creationId xmlns:a16="http://schemas.microsoft.com/office/drawing/2014/main" id="{E28606D6-8461-4F80-A392-399A63C0DB4C}"/>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7" name="Rounded Rectangle 4">
              <a:extLst>
                <a:ext uri="{FF2B5EF4-FFF2-40B4-BE49-F238E27FC236}">
                  <a16:creationId xmlns:a16="http://schemas.microsoft.com/office/drawing/2014/main" id="{855590B5-9EA6-4B01-8FB3-CBB2DD74FC1E}"/>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Luyện tập</a:t>
              </a:r>
            </a:p>
          </p:txBody>
        </p:sp>
      </p:grpSp>
      <p:sp>
        <p:nvSpPr>
          <p:cNvPr id="8" name="Text Box 29">
            <a:extLst>
              <a:ext uri="{FF2B5EF4-FFF2-40B4-BE49-F238E27FC236}">
                <a16:creationId xmlns:a16="http://schemas.microsoft.com/office/drawing/2014/main" id="{FA032A76-09DB-4D4D-8D7F-8DDF370A9E10}"/>
              </a:ext>
            </a:extLst>
          </p:cNvPr>
          <p:cNvSpPr txBox="1">
            <a:spLocks noChangeArrowheads="1"/>
          </p:cNvSpPr>
          <p:nvPr/>
        </p:nvSpPr>
        <p:spPr bwMode="auto">
          <a:xfrm>
            <a:off x="990600" y="718934"/>
            <a:ext cx="10803965" cy="1846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Một đoàn tàu đang chạy với vận tốc 43,2 km/h thì hãm phanh, chuyển động thẳng chậm dần đều để vào ga. Sau 1 phút thì tàu dừng lại ở sân ga. </a:t>
            </a:r>
          </a:p>
          <a:p>
            <a:pPr marL="457200" marR="0" indent="-457200">
              <a:lnSpc>
                <a:spcPct val="107000"/>
              </a:lnSpc>
              <a:spcBef>
                <a:spcPts val="0"/>
              </a:spcBef>
              <a:spcAft>
                <a:spcPts val="500"/>
              </a:spcAft>
              <a:buAutoNum type="alphaLcParenR"/>
            </a:pPr>
            <a:r>
              <a:rPr lang="en-US" sz="2500">
                <a:effectLst/>
                <a:latin typeface="Arial" panose="020B0604020202020204" pitchFamily="34" charset="0"/>
                <a:ea typeface="Times New Roman" panose="02020603050405020304" pitchFamily="18" charset="0"/>
                <a:cs typeface="Times New Roman" panose="02020603050405020304" pitchFamily="18" charset="0"/>
              </a:rPr>
              <a:t>Tính gia tốc của tàu. </a:t>
            </a:r>
          </a:p>
          <a:p>
            <a:pPr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Times New Roman" panose="02020603050405020304" pitchFamily="18" charset="0"/>
              </a:rPr>
              <a:t>b) Tính quãng đường mà tàu đi được trong thời gian hãm phanh.</a:t>
            </a:r>
            <a:endParaRPr lang="en-US" sz="2500">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9" name="Picture 8">
            <a:extLst>
              <a:ext uri="{FF2B5EF4-FFF2-40B4-BE49-F238E27FC236}">
                <a16:creationId xmlns:a16="http://schemas.microsoft.com/office/drawing/2014/main" id="{937D6D73-73BE-4173-A702-EEED2D9FEA30}"/>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foregroundMark x1="60494" y1="10383" x2="60494" y2="10383"/>
                        <a14:foregroundMark x1="29630" y1="10383" x2="29630" y2="10383"/>
                        <a14:foregroundMark x1="10494" y1="43716" x2="10494" y2="43716"/>
                      </a14:backgroundRemoval>
                    </a14:imgEffect>
                  </a14:imgLayer>
                </a14:imgProps>
              </a:ext>
            </a:extLst>
          </a:blip>
          <a:stretch>
            <a:fillRect/>
          </a:stretch>
        </p:blipFill>
        <p:spPr>
          <a:xfrm>
            <a:off x="397434" y="373340"/>
            <a:ext cx="681338" cy="769660"/>
          </a:xfrm>
          <a:prstGeom prst="rect">
            <a:avLst/>
          </a:prstGeom>
        </p:spPr>
      </p:pic>
      <p:pic>
        <p:nvPicPr>
          <p:cNvPr id="19" name="Picture 18" descr="A train on the railway tracks&#10;&#10;Description automatically generated with medium confidence">
            <a:extLst>
              <a:ext uri="{FF2B5EF4-FFF2-40B4-BE49-F238E27FC236}">
                <a16:creationId xmlns:a16="http://schemas.microsoft.com/office/drawing/2014/main" id="{D9A8134C-3D33-4B48-BBF3-9E1670DBBDB5}"/>
              </a:ext>
            </a:extLst>
          </p:cNvPr>
          <p:cNvPicPr>
            <a:picLocks noChangeAspect="1"/>
          </p:cNvPicPr>
          <p:nvPr/>
        </p:nvPicPr>
        <p:blipFill rotWithShape="1">
          <a:blip r:embed="rId4">
            <a:extLst>
              <a:ext uri="{28A0092B-C50C-407E-A947-70E740481C1C}">
                <a14:useLocalDpi xmlns:a14="http://schemas.microsoft.com/office/drawing/2010/main" val="0"/>
              </a:ext>
            </a:extLst>
          </a:blip>
          <a:srcRect l="13412" t="1" r="15204" b="-2391"/>
          <a:stretch/>
        </p:blipFill>
        <p:spPr>
          <a:xfrm>
            <a:off x="616116" y="3094457"/>
            <a:ext cx="3992814" cy="3221584"/>
          </a:xfrm>
          <a:prstGeom prst="rect">
            <a:avLst/>
          </a:prstGeom>
          <a:ln>
            <a:noFill/>
          </a:ln>
          <a:effectLst>
            <a:softEdge rad="112500"/>
          </a:effectLst>
        </p:spPr>
      </p:pic>
      <p:grpSp>
        <p:nvGrpSpPr>
          <p:cNvPr id="27" name="Group 26">
            <a:extLst>
              <a:ext uri="{FF2B5EF4-FFF2-40B4-BE49-F238E27FC236}">
                <a16:creationId xmlns:a16="http://schemas.microsoft.com/office/drawing/2014/main" id="{FFA3738C-0FC6-46B5-886A-BDAB85E8F4FF}"/>
              </a:ext>
            </a:extLst>
          </p:cNvPr>
          <p:cNvGrpSpPr/>
          <p:nvPr/>
        </p:nvGrpSpPr>
        <p:grpSpPr>
          <a:xfrm>
            <a:off x="5105400" y="4419600"/>
            <a:ext cx="6858000" cy="571299"/>
            <a:chOff x="5334000" y="4838900"/>
            <a:chExt cx="6858000" cy="571299"/>
          </a:xfrm>
        </p:grpSpPr>
        <p:pic>
          <p:nvPicPr>
            <p:cNvPr id="22" name="Content Placeholder 4" descr="Diagram&#10;&#10;Description automatically generated with medium confidence">
              <a:extLst>
                <a:ext uri="{FF2B5EF4-FFF2-40B4-BE49-F238E27FC236}">
                  <a16:creationId xmlns:a16="http://schemas.microsoft.com/office/drawing/2014/main" id="{4122F0CE-6483-47E8-A9E0-CFCBB4B7783B}"/>
                </a:ext>
              </a:extLst>
            </p:cNvPr>
            <p:cNvPicPr>
              <a:picLocks noChangeAspect="1"/>
            </p:cNvPicPr>
            <p:nvPr/>
          </p:nvPicPr>
          <p:blipFill rotWithShape="1">
            <a:blip r:embed="rId5">
              <a:alphaModFix amt="47000"/>
              <a:extLst>
                <a:ext uri="{28A0092B-C50C-407E-A947-70E740481C1C}">
                  <a14:useLocalDpi xmlns:a14="http://schemas.microsoft.com/office/drawing/2010/main" val="0"/>
                </a:ext>
              </a:extLst>
            </a:blip>
            <a:srcRect l="46067" t="38891" r="13197" b="48851"/>
            <a:stretch/>
          </p:blipFill>
          <p:spPr>
            <a:xfrm>
              <a:off x="5334000" y="4838900"/>
              <a:ext cx="2286000" cy="533401"/>
            </a:xfrm>
            <a:prstGeom prst="rect">
              <a:avLst/>
            </a:prstGeom>
          </p:spPr>
        </p:pic>
        <p:pic>
          <p:nvPicPr>
            <p:cNvPr id="25" name="Content Placeholder 4" descr="Diagram&#10;&#10;Description automatically generated with medium confidence">
              <a:extLst>
                <a:ext uri="{FF2B5EF4-FFF2-40B4-BE49-F238E27FC236}">
                  <a16:creationId xmlns:a16="http://schemas.microsoft.com/office/drawing/2014/main" id="{B9D9E62E-EFC9-4D1F-A715-CA6A0C7B436A}"/>
                </a:ext>
              </a:extLst>
            </p:cNvPr>
            <p:cNvPicPr>
              <a:picLocks noChangeAspect="1"/>
            </p:cNvPicPr>
            <p:nvPr/>
          </p:nvPicPr>
          <p:blipFill rotWithShape="1">
            <a:blip r:embed="rId5">
              <a:extLst>
                <a:ext uri="{28A0092B-C50C-407E-A947-70E740481C1C}">
                  <a14:useLocalDpi xmlns:a14="http://schemas.microsoft.com/office/drawing/2010/main" val="0"/>
                </a:ext>
              </a:extLst>
            </a:blip>
            <a:srcRect l="46067" t="38891" r="13197" b="48851"/>
            <a:stretch/>
          </p:blipFill>
          <p:spPr>
            <a:xfrm>
              <a:off x="9039726" y="4857849"/>
              <a:ext cx="2286000" cy="533401"/>
            </a:xfrm>
            <a:prstGeom prst="rect">
              <a:avLst/>
            </a:prstGeom>
          </p:spPr>
        </p:pic>
        <p:cxnSp>
          <p:nvCxnSpPr>
            <p:cNvPr id="26" name="Straight Arrow Connector 25">
              <a:extLst>
                <a:ext uri="{FF2B5EF4-FFF2-40B4-BE49-F238E27FC236}">
                  <a16:creationId xmlns:a16="http://schemas.microsoft.com/office/drawing/2014/main" id="{9F2D214C-A890-47C1-B1CB-E6CAC94484A6}"/>
                </a:ext>
              </a:extLst>
            </p:cNvPr>
            <p:cNvCxnSpPr>
              <a:cxnSpLocks/>
            </p:cNvCxnSpPr>
            <p:nvPr/>
          </p:nvCxnSpPr>
          <p:spPr>
            <a:xfrm>
              <a:off x="5334000" y="5391250"/>
              <a:ext cx="6858000" cy="18949"/>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
        <p:nvSpPr>
          <p:cNvPr id="30" name="Left Brace 29">
            <a:extLst>
              <a:ext uri="{FF2B5EF4-FFF2-40B4-BE49-F238E27FC236}">
                <a16:creationId xmlns:a16="http://schemas.microsoft.com/office/drawing/2014/main" id="{3F84827D-714B-410B-BFE1-27DAF3CB6855}"/>
              </a:ext>
            </a:extLst>
          </p:cNvPr>
          <p:cNvSpPr/>
          <p:nvPr/>
        </p:nvSpPr>
        <p:spPr>
          <a:xfrm rot="16200000">
            <a:off x="9105705" y="3314895"/>
            <a:ext cx="228989" cy="365760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a:extLst>
              <a:ext uri="{FF2B5EF4-FFF2-40B4-BE49-F238E27FC236}">
                <a16:creationId xmlns:a16="http://schemas.microsoft.com/office/drawing/2014/main" id="{C1690B26-C15C-4F68-BCD0-C05323F53F69}"/>
              </a:ext>
            </a:extLst>
          </p:cNvPr>
          <p:cNvSpPr txBox="1"/>
          <p:nvPr/>
        </p:nvSpPr>
        <p:spPr>
          <a:xfrm>
            <a:off x="9303530" y="3429000"/>
            <a:ext cx="633663" cy="477054"/>
          </a:xfrm>
          <a:prstGeom prst="rect">
            <a:avLst/>
          </a:prstGeom>
          <a:noFill/>
        </p:spPr>
        <p:txBody>
          <a:bodyPr wrap="square" rtlCol="0">
            <a:spAutoFit/>
          </a:bodyPr>
          <a:lstStyle/>
          <a:p>
            <a:r>
              <a:rPr lang="en-US" sz="2500">
                <a:latin typeface="Times New Roman" panose="02020603050405020304" pitchFamily="18" charset="0"/>
                <a:cs typeface="Times New Roman" panose="02020603050405020304" pitchFamily="18" charset="0"/>
              </a:rPr>
              <a:t>a? </a:t>
            </a:r>
          </a:p>
        </p:txBody>
      </p:sp>
      <p:sp>
        <p:nvSpPr>
          <p:cNvPr id="32" name="TextBox 31">
            <a:extLst>
              <a:ext uri="{FF2B5EF4-FFF2-40B4-BE49-F238E27FC236}">
                <a16:creationId xmlns:a16="http://schemas.microsoft.com/office/drawing/2014/main" id="{3CF6F4D7-B6BA-471A-B6A8-1B6D8C555EA7}"/>
              </a:ext>
            </a:extLst>
          </p:cNvPr>
          <p:cNvSpPr txBox="1"/>
          <p:nvPr/>
        </p:nvSpPr>
        <p:spPr>
          <a:xfrm>
            <a:off x="8458200" y="5257787"/>
            <a:ext cx="1780674" cy="477054"/>
          </a:xfrm>
          <a:prstGeom prst="rect">
            <a:avLst/>
          </a:prstGeom>
          <a:noFill/>
        </p:spPr>
        <p:txBody>
          <a:bodyPr wrap="square" rtlCol="0">
            <a:spAutoFit/>
          </a:bodyPr>
          <a:lstStyle/>
          <a:p>
            <a:pPr algn="ctr"/>
            <a:r>
              <a:rPr lang="en-US" sz="2500" i="1">
                <a:latin typeface="Times New Roman" panose="02020603050405020304" pitchFamily="18" charset="0"/>
                <a:cs typeface="Times New Roman" panose="02020603050405020304" pitchFamily="18" charset="0"/>
              </a:rPr>
              <a:t>t</a:t>
            </a:r>
            <a:r>
              <a:rPr lang="en-US" sz="2500">
                <a:latin typeface="Times New Roman" panose="02020603050405020304" pitchFamily="18" charset="0"/>
                <a:cs typeface="Times New Roman" panose="02020603050405020304" pitchFamily="18" charset="0"/>
              </a:rPr>
              <a:t>  = 1 phút</a:t>
            </a:r>
          </a:p>
        </p:txBody>
      </p:sp>
      <p:cxnSp>
        <p:nvCxnSpPr>
          <p:cNvPr id="34" name="Straight Arrow Connector 33">
            <a:extLst>
              <a:ext uri="{FF2B5EF4-FFF2-40B4-BE49-F238E27FC236}">
                <a16:creationId xmlns:a16="http://schemas.microsoft.com/office/drawing/2014/main" id="{CA3D15F5-3BD5-4C20-8E5A-B7CD37384713}"/>
              </a:ext>
            </a:extLst>
          </p:cNvPr>
          <p:cNvCxnSpPr>
            <a:cxnSpLocks/>
          </p:cNvCxnSpPr>
          <p:nvPr/>
        </p:nvCxnSpPr>
        <p:spPr>
          <a:xfrm flipV="1">
            <a:off x="7416799" y="4762306"/>
            <a:ext cx="381000" cy="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0FDB92B9-7939-4D46-B38A-DAB5BC40A436}"/>
              </a:ext>
            </a:extLst>
          </p:cNvPr>
          <p:cNvSpPr txBox="1"/>
          <p:nvPr/>
        </p:nvSpPr>
        <p:spPr>
          <a:xfrm>
            <a:off x="6907462" y="4206041"/>
            <a:ext cx="1780674" cy="400110"/>
          </a:xfrm>
          <a:prstGeom prst="rect">
            <a:avLst/>
          </a:prstGeom>
          <a:noFill/>
        </p:spPr>
        <p:txBody>
          <a:bodyPr wrap="square" rtlCol="0">
            <a:spAutoFit/>
          </a:bodyPr>
          <a:lstStyle/>
          <a:p>
            <a:pPr algn="ctr"/>
            <a:r>
              <a:rPr lang="en-US" sz="2000">
                <a:effectLst/>
                <a:latin typeface="Arial" panose="020B0604020202020204" pitchFamily="34" charset="0"/>
                <a:ea typeface="Times New Roman" panose="02020603050405020304" pitchFamily="18" charset="0"/>
                <a:cs typeface="Times New Roman" panose="02020603050405020304" pitchFamily="18" charset="0"/>
              </a:rPr>
              <a:t>43,2 km/h</a:t>
            </a:r>
            <a:endParaRPr lang="en-US" sz="2000">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6D0F9C4B-5364-447B-8B0E-E9EAB0AA9BBD}"/>
              </a:ext>
            </a:extLst>
          </p:cNvPr>
          <p:cNvSpPr txBox="1"/>
          <p:nvPr/>
        </p:nvSpPr>
        <p:spPr>
          <a:xfrm>
            <a:off x="10563560" y="4266964"/>
            <a:ext cx="1780674" cy="400110"/>
          </a:xfrm>
          <a:prstGeom prst="rect">
            <a:avLst/>
          </a:prstGeom>
          <a:noFill/>
        </p:spPr>
        <p:txBody>
          <a:bodyPr wrap="square" rtlCol="0">
            <a:spAutoFit/>
          </a:bodyPr>
          <a:lstStyle/>
          <a:p>
            <a:pPr algn="ctr"/>
            <a:r>
              <a:rPr lang="en-US" sz="2000">
                <a:effectLst/>
                <a:latin typeface="Arial" panose="020B0604020202020204" pitchFamily="34" charset="0"/>
                <a:ea typeface="Times New Roman" panose="02020603050405020304" pitchFamily="18" charset="0"/>
                <a:cs typeface="Times New Roman" panose="02020603050405020304" pitchFamily="18" charset="0"/>
              </a:rPr>
              <a:t>0 km/h</a:t>
            </a:r>
            <a:endParaRPr lang="en-US" sz="2000">
              <a:latin typeface="Times New Roman" panose="02020603050405020304" pitchFamily="18" charset="0"/>
              <a:cs typeface="Times New Roman" panose="02020603050405020304" pitchFamily="18" charset="0"/>
            </a:endParaRPr>
          </a:p>
        </p:txBody>
      </p:sp>
      <p:cxnSp>
        <p:nvCxnSpPr>
          <p:cNvPr id="40" name="Straight Arrow Connector 39">
            <a:extLst>
              <a:ext uri="{FF2B5EF4-FFF2-40B4-BE49-F238E27FC236}">
                <a16:creationId xmlns:a16="http://schemas.microsoft.com/office/drawing/2014/main" id="{FF65F3B5-0280-479A-97AC-AEBF84C4CEC5}"/>
              </a:ext>
            </a:extLst>
          </p:cNvPr>
          <p:cNvCxnSpPr/>
          <p:nvPr/>
        </p:nvCxnSpPr>
        <p:spPr>
          <a:xfrm>
            <a:off x="7416799" y="5943600"/>
            <a:ext cx="3553326" cy="0"/>
          </a:xfrm>
          <a:prstGeom prst="straightConnector1">
            <a:avLst/>
          </a:prstGeom>
          <a:ln>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C8F0A7B2-7153-4C8A-B05C-BE825C0E746D}"/>
              </a:ext>
            </a:extLst>
          </p:cNvPr>
          <p:cNvSpPr txBox="1"/>
          <p:nvPr/>
        </p:nvSpPr>
        <p:spPr>
          <a:xfrm>
            <a:off x="9065571" y="5746585"/>
            <a:ext cx="565931" cy="477054"/>
          </a:xfrm>
          <a:prstGeom prst="rect">
            <a:avLst/>
          </a:prstGeom>
          <a:solidFill>
            <a:schemeClr val="bg1"/>
          </a:solidFill>
        </p:spPr>
        <p:txBody>
          <a:bodyPr wrap="square" rtlCol="0">
            <a:spAutoFit/>
          </a:bodyPr>
          <a:lstStyle/>
          <a:p>
            <a:r>
              <a:rPr lang="en-US" sz="2500">
                <a:solidFill>
                  <a:srgbClr val="FF0000"/>
                </a:solidFill>
                <a:latin typeface="Times New Roman" panose="02020603050405020304" pitchFamily="18" charset="0"/>
                <a:cs typeface="Times New Roman" panose="02020603050405020304" pitchFamily="18" charset="0"/>
              </a:rPr>
              <a:t>S?</a:t>
            </a:r>
          </a:p>
        </p:txBody>
      </p:sp>
    </p:spTree>
    <p:extLst>
      <p:ext uri="{BB962C8B-B14F-4D97-AF65-F5344CB8AC3E}">
        <p14:creationId xmlns:p14="http://schemas.microsoft.com/office/powerpoint/2010/main" val="5320372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a:extLst>
              <a:ext uri="{FF2B5EF4-FFF2-40B4-BE49-F238E27FC236}">
                <a16:creationId xmlns:a16="http://schemas.microsoft.com/office/drawing/2014/main" id="{94B9E731-8A7E-4167-84CB-A1AA44134C33}"/>
              </a:ext>
            </a:extLst>
          </p:cNvPr>
          <p:cNvGrpSpPr/>
          <p:nvPr/>
        </p:nvGrpSpPr>
        <p:grpSpPr>
          <a:xfrm>
            <a:off x="4838700" y="110487"/>
            <a:ext cx="2019300" cy="470657"/>
            <a:chOff x="2193" y="0"/>
            <a:chExt cx="2245706" cy="1239104"/>
          </a:xfrm>
          <a:solidFill>
            <a:srgbClr val="002060"/>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2193C112-1E65-41E2-97B3-B3D65D9F63F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D1B155D7-DC00-459A-8492-B3AA72BC03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800" b="1">
                  <a:latin typeface="Arial" panose="020B0604020202020204" pitchFamily="34" charset="0"/>
                  <a:cs typeface="Arial" panose="020B0604020202020204" pitchFamily="34" charset="0"/>
                </a:rPr>
                <a:t>Bài tập</a:t>
              </a:r>
            </a:p>
          </p:txBody>
        </p:sp>
      </p:grpSp>
      <p:pic>
        <p:nvPicPr>
          <p:cNvPr id="11" name="Picture 4" descr="empty-blue-rectangle">
            <a:extLst>
              <a:ext uri="{FF2B5EF4-FFF2-40B4-BE49-F238E27FC236}">
                <a16:creationId xmlns:a16="http://schemas.microsoft.com/office/drawing/2014/main" id="{DA1E7E00-4991-474D-A243-86A7273E6EE0}"/>
              </a:ext>
            </a:extLst>
          </p:cNvPr>
          <p:cNvPicPr>
            <a:picLocks noChangeAspect="1" noChangeArrowheads="1"/>
          </p:cNvPicPr>
          <p:nvPr/>
        </p:nvPicPr>
        <p:blipFill>
          <a:blip r:embed="rId2"/>
          <a:srcRect/>
          <a:stretch>
            <a:fillRect/>
          </a:stretch>
        </p:blipFill>
        <p:spPr bwMode="auto">
          <a:xfrm>
            <a:off x="451572" y="635737"/>
            <a:ext cx="11708897" cy="1421664"/>
          </a:xfrm>
          <a:prstGeom prst="rect">
            <a:avLst/>
          </a:prstGeom>
          <a:noFill/>
          <a:ln w="9525">
            <a:noFill/>
            <a:miter lim="800000"/>
            <a:headEnd/>
            <a:tailEnd/>
          </a:ln>
        </p:spPr>
      </p:pic>
      <p:sp>
        <p:nvSpPr>
          <p:cNvPr id="14" name="TextBox 13">
            <a:extLst>
              <a:ext uri="{FF2B5EF4-FFF2-40B4-BE49-F238E27FC236}">
                <a16:creationId xmlns:a16="http://schemas.microsoft.com/office/drawing/2014/main" id="{678211A8-D450-4929-A470-1E0552AFDFD0}"/>
              </a:ext>
            </a:extLst>
          </p:cNvPr>
          <p:cNvSpPr txBox="1"/>
          <p:nvPr/>
        </p:nvSpPr>
        <p:spPr>
          <a:xfrm>
            <a:off x="1219200" y="683794"/>
            <a:ext cx="10757025" cy="1297406"/>
          </a:xfrm>
          <a:prstGeom prst="rect">
            <a:avLst/>
          </a:prstGeom>
          <a:noFill/>
        </p:spPr>
        <p:txBody>
          <a:bodyPr wrap="square">
            <a:spAutoFit/>
          </a:bodyPr>
          <a:lstStyle/>
          <a:p>
            <a:pPr marL="0" marR="0">
              <a:lnSpc>
                <a:spcPct val="107000"/>
              </a:lnSpc>
              <a:spcBef>
                <a:spcPts val="0"/>
              </a:spcBef>
              <a:spcAft>
                <a:spcPts val="500"/>
              </a:spcAft>
            </a:pPr>
            <a:r>
              <a:rPr lang="en-US" sz="2500">
                <a:effectLst/>
                <a:latin typeface="Arial" panose="020B0604020202020204" pitchFamily="34" charset="0"/>
                <a:ea typeface="Times New Roman" panose="02020603050405020304" pitchFamily="18" charset="0"/>
                <a:cs typeface="Arial" panose="020B0604020202020204" pitchFamily="34" charset="0"/>
              </a:rPr>
              <a:t>Một máy bay chở khách đạt tốc độ cất cánh là 297 km/h ở cuối đường băng sau 30 giây từ lúc bắt đầu lăn bánh. Giả sử máy bay chuyển động thẳng, hãy tính gia tốc trung bình của máy bay trong quá trình này.</a:t>
            </a:r>
            <a:endParaRPr lang="en-US" sz="2500">
              <a:effectLst/>
              <a:latin typeface="Arial" panose="020B0604020202020204" pitchFamily="34" charset="0"/>
              <a:ea typeface="游明朝" panose="02020400000000000000" pitchFamily="18" charset="-128"/>
              <a:cs typeface="Arial" panose="020B0604020202020204" pitchFamily="34" charset="0"/>
            </a:endParaRPr>
          </a:p>
        </p:txBody>
      </p:sp>
      <p:pic>
        <p:nvPicPr>
          <p:cNvPr id="12" name="Content Placeholder 4" descr="A large airplane taking off&#10;&#10;Description automatically generated with low confidence">
            <a:extLst>
              <a:ext uri="{FF2B5EF4-FFF2-40B4-BE49-F238E27FC236}">
                <a16:creationId xmlns:a16="http://schemas.microsoft.com/office/drawing/2014/main" id="{05B1DF30-76F1-40BD-92D9-7A59B971DCFC}"/>
              </a:ext>
            </a:extLst>
          </p:cNvPr>
          <p:cNvPicPr>
            <a:picLocks noChangeAspect="1"/>
          </p:cNvPicPr>
          <p:nvPr/>
        </p:nvPicPr>
        <p:blipFill rotWithShape="1">
          <a:blip r:embed="rId3">
            <a:extLst>
              <a:ext uri="{28A0092B-C50C-407E-A947-70E740481C1C}">
                <a14:useLocalDpi xmlns:a14="http://schemas.microsoft.com/office/drawing/2010/main" val="0"/>
              </a:ext>
            </a:extLst>
          </a:blip>
          <a:srcRect t="9988" r="434" b="1"/>
          <a:stretch/>
        </p:blipFill>
        <p:spPr>
          <a:xfrm>
            <a:off x="990600" y="2162221"/>
            <a:ext cx="10820400" cy="4585292"/>
          </a:xfrm>
          <a:prstGeom prst="rect">
            <a:avLst/>
          </a:prstGeom>
          <a:ln>
            <a:noFill/>
          </a:ln>
          <a:effectLst>
            <a:softEdge rad="112500"/>
          </a:effectLst>
        </p:spPr>
      </p:pic>
      <p:cxnSp>
        <p:nvCxnSpPr>
          <p:cNvPr id="6" name="Straight Arrow Connector 5">
            <a:extLst>
              <a:ext uri="{FF2B5EF4-FFF2-40B4-BE49-F238E27FC236}">
                <a16:creationId xmlns:a16="http://schemas.microsoft.com/office/drawing/2014/main" id="{3753BEC4-3B13-03F4-C3E6-7D877ACA75D5}"/>
              </a:ext>
            </a:extLst>
          </p:cNvPr>
          <p:cNvCxnSpPr/>
          <p:nvPr/>
        </p:nvCxnSpPr>
        <p:spPr>
          <a:xfrm>
            <a:off x="2209799" y="5131474"/>
            <a:ext cx="2743200" cy="609600"/>
          </a:xfrm>
          <a:prstGeom prst="straightConnector1">
            <a:avLst/>
          </a:prstGeom>
          <a:ln w="57150">
            <a:solidFill>
              <a:srgbClr val="FFFF00"/>
            </a:solidFill>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2F59F1F7-3D89-E54A-B467-F36CB5CCA934}"/>
                  </a:ext>
                </a:extLst>
              </p:cNvPr>
              <p:cNvSpPr txBox="1"/>
              <p:nvPr/>
            </p:nvSpPr>
            <p:spPr>
              <a:xfrm>
                <a:off x="1912075" y="5742977"/>
                <a:ext cx="2056514" cy="553998"/>
              </a:xfrm>
              <a:prstGeom prst="rect">
                <a:avLst/>
              </a:prstGeom>
              <a:noFill/>
            </p:spPr>
            <p:txBody>
              <a:bodyPr wrap="square">
                <a:spAutoFit/>
              </a:bodyPr>
              <a:lstStyle/>
              <a:p>
                <a:pPr algn="ctr"/>
                <a14:m>
                  <m:oMath xmlns:m="http://schemas.openxmlformats.org/officeDocument/2006/math">
                    <m:r>
                      <a:rPr lang="en-US" sz="3000" i="1" smtClean="0">
                        <a:solidFill>
                          <a:schemeClr val="bg1"/>
                        </a:solidFill>
                        <a:latin typeface="Cambria Math" panose="02040503050406030204" pitchFamily="18" charset="0"/>
                      </a:rPr>
                      <m:t>𝑎</m:t>
                    </m:r>
                    <m:r>
                      <a:rPr lang="en-US" sz="3000" b="0" i="1" baseline="-25000" smtClean="0">
                        <a:solidFill>
                          <a:schemeClr val="bg1"/>
                        </a:solidFill>
                        <a:latin typeface="Cambria Math" panose="02040503050406030204" pitchFamily="18" charset="0"/>
                      </a:rPr>
                      <m:t>𝑡𝑏</m:t>
                    </m:r>
                  </m:oMath>
                </a14:m>
                <a:r>
                  <a:rPr lang="en-US" sz="300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 = ?</a:t>
                </a:r>
                <a:endParaRPr lang="en-US" sz="3000">
                  <a:solidFill>
                    <a:schemeClr val="bg1"/>
                  </a:solidFill>
                </a:endParaRPr>
              </a:p>
            </p:txBody>
          </p:sp>
        </mc:Choice>
        <mc:Fallback xmlns="">
          <p:sp>
            <p:nvSpPr>
              <p:cNvPr id="13" name="TextBox 12">
                <a:extLst>
                  <a:ext uri="{FF2B5EF4-FFF2-40B4-BE49-F238E27FC236}">
                    <a16:creationId xmlns:a16="http://schemas.microsoft.com/office/drawing/2014/main" id="{2F59F1F7-3D89-E54A-B467-F36CB5CCA934}"/>
                  </a:ext>
                </a:extLst>
              </p:cNvPr>
              <p:cNvSpPr txBox="1">
                <a:spLocks noRot="1" noChangeAspect="1" noMove="1" noResize="1" noEditPoints="1" noAdjustHandles="1" noChangeArrowheads="1" noChangeShapeType="1" noTextEdit="1"/>
              </p:cNvSpPr>
              <p:nvPr/>
            </p:nvSpPr>
            <p:spPr>
              <a:xfrm>
                <a:off x="1912075" y="5742977"/>
                <a:ext cx="2056514" cy="553998"/>
              </a:xfrm>
              <a:prstGeom prst="rect">
                <a:avLst/>
              </a:prstGeom>
              <a:blipFill>
                <a:blip r:embed="rId4"/>
                <a:stretch>
                  <a:fillRect t="-16484" b="-30769"/>
                </a:stretch>
              </a:blipFill>
            </p:spPr>
            <p:txBody>
              <a:bodyPr/>
              <a:lstStyle/>
              <a:p>
                <a:r>
                  <a:rPr lang="en-US">
                    <a:noFill/>
                  </a:rPr>
                  <a:t> </a:t>
                </a:r>
              </a:p>
            </p:txBody>
          </p:sp>
        </mc:Fallback>
      </mc:AlternateContent>
      <p:sp>
        <p:nvSpPr>
          <p:cNvPr id="15" name="TextBox 14">
            <a:extLst>
              <a:ext uri="{FF2B5EF4-FFF2-40B4-BE49-F238E27FC236}">
                <a16:creationId xmlns:a16="http://schemas.microsoft.com/office/drawing/2014/main" id="{54BC7692-FAB7-15DA-FEC8-24226F7BDC40}"/>
              </a:ext>
            </a:extLst>
          </p:cNvPr>
          <p:cNvSpPr txBox="1"/>
          <p:nvPr/>
        </p:nvSpPr>
        <p:spPr>
          <a:xfrm>
            <a:off x="1219200" y="4719095"/>
            <a:ext cx="1907115" cy="400110"/>
          </a:xfrm>
          <a:prstGeom prst="rect">
            <a:avLst/>
          </a:prstGeom>
          <a:noFill/>
        </p:spPr>
        <p:txBody>
          <a:bodyPr wrap="square">
            <a:spAutoFit/>
          </a:bodyPr>
          <a:lstStyle/>
          <a:p>
            <a:r>
              <a:rPr lang="en-US" sz="2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v</a:t>
            </a:r>
            <a:r>
              <a:rPr lang="en-US" sz="2000" baseline="-25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0</a:t>
            </a:r>
            <a:r>
              <a:rPr lang="en-US" sz="20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 = 0 m/s </a:t>
            </a:r>
            <a:endParaRPr lang="en-US" sz="2000">
              <a:solidFill>
                <a:srgbClr val="FFFF00"/>
              </a:solidFill>
            </a:endParaRPr>
          </a:p>
        </p:txBody>
      </p:sp>
      <p:sp>
        <p:nvSpPr>
          <p:cNvPr id="17" name="TextBox 16">
            <a:extLst>
              <a:ext uri="{FF2B5EF4-FFF2-40B4-BE49-F238E27FC236}">
                <a16:creationId xmlns:a16="http://schemas.microsoft.com/office/drawing/2014/main" id="{0E2A96A0-BB95-E8E8-F5EF-A5ECC1C98B1E}"/>
              </a:ext>
            </a:extLst>
          </p:cNvPr>
          <p:cNvSpPr txBox="1"/>
          <p:nvPr/>
        </p:nvSpPr>
        <p:spPr>
          <a:xfrm>
            <a:off x="2438400" y="5400333"/>
            <a:ext cx="2056514" cy="477054"/>
          </a:xfrm>
          <a:prstGeom prst="rect">
            <a:avLst/>
          </a:prstGeom>
          <a:noFill/>
        </p:spPr>
        <p:txBody>
          <a:bodyPr wrap="square">
            <a:spAutoFit/>
          </a:bodyPr>
          <a:lstStyle/>
          <a:p>
            <a:r>
              <a:rPr lang="en-US" sz="25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sym typeface="Symbol" panose="05050102010706020507" pitchFamily="18" charset="2"/>
              </a:rPr>
              <a:t></a:t>
            </a:r>
            <a:r>
              <a:rPr lang="en-US" sz="25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t = 30 s</a:t>
            </a:r>
            <a:endParaRPr lang="en-US" sz="2500">
              <a:solidFill>
                <a:srgbClr val="FFFF00"/>
              </a:solidFill>
            </a:endParaRPr>
          </a:p>
        </p:txBody>
      </p:sp>
      <p:sp>
        <p:nvSpPr>
          <p:cNvPr id="18" name="TextBox 17">
            <a:extLst>
              <a:ext uri="{FF2B5EF4-FFF2-40B4-BE49-F238E27FC236}">
                <a16:creationId xmlns:a16="http://schemas.microsoft.com/office/drawing/2014/main" id="{5D39346C-D627-9C09-C032-8AE877712CD4}"/>
              </a:ext>
            </a:extLst>
          </p:cNvPr>
          <p:cNvSpPr txBox="1"/>
          <p:nvPr/>
        </p:nvSpPr>
        <p:spPr>
          <a:xfrm>
            <a:off x="5040693" y="5638860"/>
            <a:ext cx="2567814" cy="477054"/>
          </a:xfrm>
          <a:prstGeom prst="rect">
            <a:avLst/>
          </a:prstGeom>
          <a:noFill/>
        </p:spPr>
        <p:txBody>
          <a:bodyPr wrap="square">
            <a:spAutoFit/>
          </a:bodyPr>
          <a:lstStyle/>
          <a:p>
            <a:r>
              <a:rPr lang="en-US" sz="2500">
                <a:solidFill>
                  <a:srgbClr val="FFFF00"/>
                </a:solidFill>
                <a:effectLst/>
                <a:latin typeface="Arial" panose="020B0604020202020204" pitchFamily="34" charset="0"/>
                <a:ea typeface="Times New Roman" panose="02020603050405020304" pitchFamily="18" charset="0"/>
                <a:cs typeface="Times New Roman" panose="02020603050405020304" pitchFamily="18" charset="0"/>
              </a:rPr>
              <a:t>v = 297 km/h </a:t>
            </a:r>
            <a:endParaRPr lang="en-US" sz="2500">
              <a:solidFill>
                <a:srgbClr val="FFFF00"/>
              </a:solidFill>
            </a:endParaRPr>
          </a:p>
        </p:txBody>
      </p:sp>
      <mc:AlternateContent xmlns:mc="http://schemas.openxmlformats.org/markup-compatibility/2006" xmlns:a14="http://schemas.microsoft.com/office/drawing/2010/main">
        <mc:Choice Requires="a14">
          <p:sp>
            <p:nvSpPr>
              <p:cNvPr id="16" name="Object 60">
                <a:extLst>
                  <a:ext uri="{FF2B5EF4-FFF2-40B4-BE49-F238E27FC236}">
                    <a16:creationId xmlns:a16="http://schemas.microsoft.com/office/drawing/2014/main" id="{77B46E7B-A6D4-769F-59BC-B16D6734F354}"/>
                  </a:ext>
                </a:extLst>
              </p:cNvPr>
              <p:cNvSpPr txBox="1"/>
              <p:nvPr/>
            </p:nvSpPr>
            <p:spPr bwMode="auto">
              <a:xfrm>
                <a:off x="8948057" y="5281281"/>
                <a:ext cx="2253343" cy="1015694"/>
              </a:xfrm>
              <a:prstGeom prst="rect">
                <a:avLst/>
              </a:prstGeom>
              <a:noFill/>
              <a:ln w="28575">
                <a:solidFill>
                  <a:schemeClr val="bg1"/>
                </a:solidFill>
              </a:ln>
              <a:effectLst/>
            </p:spPr>
            <p:txBody>
              <a:bodyPr>
                <a:noAutofit/>
              </a:bodyPr>
              <a:lstStyle/>
              <a:p>
                <a:pPr/>
                <a14:m>
                  <m:oMathPara xmlns:m="http://schemas.openxmlformats.org/officeDocument/2006/math">
                    <m:oMathParaPr>
                      <m:jc m:val="left"/>
                    </m:oMathParaPr>
                    <m:oMath xmlns:m="http://schemas.openxmlformats.org/officeDocument/2006/math">
                      <m:r>
                        <a:rPr lang="en-US" sz="3000" i="1" smtClean="0">
                          <a:solidFill>
                            <a:schemeClr val="bg1"/>
                          </a:solidFill>
                          <a:latin typeface="Cambria Math" panose="02040503050406030204" pitchFamily="18" charset="0"/>
                        </a:rPr>
                        <m:t>𝑎</m:t>
                      </m:r>
                      <m:r>
                        <a:rPr lang="en-US" sz="3000" b="0" i="1" baseline="-25000" smtClean="0">
                          <a:solidFill>
                            <a:schemeClr val="bg1"/>
                          </a:solidFill>
                          <a:latin typeface="Cambria Math" panose="02040503050406030204" pitchFamily="18" charset="0"/>
                        </a:rPr>
                        <m:t>𝑡𝑏</m:t>
                      </m:r>
                      <m:r>
                        <a:rPr lang="en-US" sz="3000" i="1" smtClean="0">
                          <a:solidFill>
                            <a:schemeClr val="bg1"/>
                          </a:solidFill>
                          <a:latin typeface="Cambria Math" panose="02040503050406030204" pitchFamily="18" charset="0"/>
                        </a:rPr>
                        <m:t>=</m:t>
                      </m:r>
                      <m:f>
                        <m:fPr>
                          <m:ctrlPr>
                            <a:rPr lang="en-US" sz="3000" i="1">
                              <a:solidFill>
                                <a:schemeClr val="bg1"/>
                              </a:solidFill>
                              <a:latin typeface="Cambria Math" panose="02040503050406030204" pitchFamily="18" charset="0"/>
                            </a:rPr>
                          </m:ctrlPr>
                        </m:fPr>
                        <m:num>
                          <m:r>
                            <a:rPr lang="en-US" sz="3000" i="1" smtClean="0">
                              <a:solidFill>
                                <a:schemeClr val="bg1"/>
                              </a:solidFill>
                              <a:latin typeface="Cambria Math" panose="02040503050406030204" pitchFamily="18" charset="0"/>
                            </a:rPr>
                            <m:t>𝑣</m:t>
                          </m:r>
                          <m:r>
                            <a:rPr lang="en-US" sz="3000" i="1">
                              <a:solidFill>
                                <a:schemeClr val="bg1"/>
                              </a:solidFill>
                              <a:latin typeface="Cambria Math" panose="02040503050406030204" pitchFamily="18" charset="0"/>
                            </a:rPr>
                            <m:t>−</m:t>
                          </m:r>
                          <m:sSub>
                            <m:sSubPr>
                              <m:ctrlPr>
                                <a:rPr lang="en-US" sz="3000" i="1">
                                  <a:solidFill>
                                    <a:schemeClr val="bg1"/>
                                  </a:solidFill>
                                  <a:latin typeface="Cambria Math" panose="02040503050406030204" pitchFamily="18" charset="0"/>
                                </a:rPr>
                              </m:ctrlPr>
                            </m:sSubPr>
                            <m:e>
                              <m:r>
                                <a:rPr lang="en-US" sz="3000" i="1">
                                  <a:solidFill>
                                    <a:schemeClr val="bg1"/>
                                  </a:solidFill>
                                  <a:latin typeface="Cambria Math" panose="02040503050406030204" pitchFamily="18" charset="0"/>
                                </a:rPr>
                                <m:t>𝑣</m:t>
                              </m:r>
                            </m:e>
                            <m:sub>
                              <m:r>
                                <a:rPr lang="en-US" sz="3000" b="0" i="1" smtClean="0">
                                  <a:solidFill>
                                    <a:schemeClr val="bg1"/>
                                  </a:solidFill>
                                  <a:latin typeface="Cambria Math" panose="02040503050406030204" pitchFamily="18" charset="0"/>
                                </a:rPr>
                                <m:t>0</m:t>
                              </m:r>
                            </m:sub>
                          </m:sSub>
                        </m:num>
                        <m:den>
                          <m:r>
                            <m:rPr>
                              <m:sty m:val="p"/>
                            </m:rPr>
                            <a:rPr lang="en-US" sz="3000" i="1">
                              <a:solidFill>
                                <a:schemeClr val="bg1"/>
                              </a:solidFill>
                              <a:latin typeface="Cambria Math" panose="02040503050406030204" pitchFamily="18" charset="0"/>
                            </a:rPr>
                            <m:t>Δ</m:t>
                          </m:r>
                          <m:r>
                            <a:rPr lang="en-US" sz="3000" i="1">
                              <a:solidFill>
                                <a:schemeClr val="bg1"/>
                              </a:solidFill>
                              <a:latin typeface="Cambria Math" panose="02040503050406030204" pitchFamily="18" charset="0"/>
                            </a:rPr>
                            <m:t>𝑡</m:t>
                          </m:r>
                        </m:den>
                      </m:f>
                    </m:oMath>
                  </m:oMathPara>
                </a14:m>
                <a:endParaRPr lang="en-US" sz="3000">
                  <a:solidFill>
                    <a:schemeClr val="bg1"/>
                  </a:solidFill>
                  <a:latin typeface="Arial" panose="020B0604020202020204" pitchFamily="34" charset="0"/>
                  <a:cs typeface="Arial" panose="020B0604020202020204" pitchFamily="34" charset="0"/>
                </a:endParaRPr>
              </a:p>
            </p:txBody>
          </p:sp>
        </mc:Choice>
        <mc:Fallback xmlns="">
          <p:sp>
            <p:nvSpPr>
              <p:cNvPr id="16" name="Object 60">
                <a:extLst>
                  <a:ext uri="{FF2B5EF4-FFF2-40B4-BE49-F238E27FC236}">
                    <a16:creationId xmlns:a16="http://schemas.microsoft.com/office/drawing/2014/main" id="{77B46E7B-A6D4-769F-59BC-B16D6734F354}"/>
                  </a:ext>
                </a:extLst>
              </p:cNvPr>
              <p:cNvSpPr txBox="1">
                <a:spLocks noRot="1" noChangeAspect="1" noMove="1" noResize="1" noEditPoints="1" noAdjustHandles="1" noChangeArrowheads="1" noChangeShapeType="1" noTextEdit="1"/>
              </p:cNvSpPr>
              <p:nvPr/>
            </p:nvSpPr>
            <p:spPr bwMode="auto">
              <a:xfrm>
                <a:off x="8948057" y="5281281"/>
                <a:ext cx="2253343" cy="1015694"/>
              </a:xfrm>
              <a:prstGeom prst="rect">
                <a:avLst/>
              </a:prstGeom>
              <a:blipFill>
                <a:blip r:embed="rId5"/>
                <a:stretch>
                  <a:fillRect/>
                </a:stretch>
              </a:blipFill>
              <a:ln w="28575">
                <a:solidFill>
                  <a:schemeClr val="bg1"/>
                </a:solidFill>
              </a:ln>
              <a:effectLst/>
            </p:spPr>
            <p:txBody>
              <a:bodyPr/>
              <a:lstStyle/>
              <a:p>
                <a:r>
                  <a:rPr lang="en-US">
                    <a:noFill/>
                  </a:rPr>
                  <a:t> </a:t>
                </a:r>
              </a:p>
            </p:txBody>
          </p:sp>
        </mc:Fallback>
      </mc:AlternateContent>
    </p:spTree>
    <p:extLst>
      <p:ext uri="{BB962C8B-B14F-4D97-AF65-F5344CB8AC3E}">
        <p14:creationId xmlns:p14="http://schemas.microsoft.com/office/powerpoint/2010/main" val="3846327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7" grpId="0"/>
      <p:bldP spid="18" grpId="0"/>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56">
            <a:extLst>
              <a:ext uri="{FF2B5EF4-FFF2-40B4-BE49-F238E27FC236}">
                <a16:creationId xmlns:a16="http://schemas.microsoft.com/office/drawing/2014/main" id="{94B9E731-8A7E-4167-84CB-A1AA44134C33}"/>
              </a:ext>
            </a:extLst>
          </p:cNvPr>
          <p:cNvGrpSpPr/>
          <p:nvPr/>
        </p:nvGrpSpPr>
        <p:grpSpPr>
          <a:xfrm>
            <a:off x="4762500" y="110487"/>
            <a:ext cx="2667000" cy="470657"/>
            <a:chOff x="2193" y="0"/>
            <a:chExt cx="2245706" cy="1239104"/>
          </a:xfrm>
          <a:solidFill>
            <a:srgbClr val="002060"/>
          </a:solidFill>
          <a:scene3d>
            <a:camera prst="orthographicFront"/>
            <a:lightRig rig="threePt" dir="t">
              <a:rot lat="0" lon="0" rev="7500000"/>
            </a:lightRig>
          </a:scene3d>
        </p:grpSpPr>
        <p:sp>
          <p:nvSpPr>
            <p:cNvPr id="4" name="Rounded Rectangle 57">
              <a:extLst>
                <a:ext uri="{FF2B5EF4-FFF2-40B4-BE49-F238E27FC236}">
                  <a16:creationId xmlns:a16="http://schemas.microsoft.com/office/drawing/2014/main" id="{2193C112-1E65-41E2-97B3-B3D65D9F63F1}"/>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5" name="Rounded Rectangle 4">
              <a:extLst>
                <a:ext uri="{FF2B5EF4-FFF2-40B4-BE49-F238E27FC236}">
                  <a16:creationId xmlns:a16="http://schemas.microsoft.com/office/drawing/2014/main" id="{D1B155D7-DC00-459A-8492-B3AA72BC0374}"/>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3200" b="1">
                  <a:latin typeface="Arial" panose="020B0604020202020204" pitchFamily="34" charset="0"/>
                  <a:cs typeface="Arial" panose="020B0604020202020204" pitchFamily="34" charset="0"/>
                </a:rPr>
                <a:t>Bài tập</a:t>
              </a:r>
            </a:p>
          </p:txBody>
        </p:sp>
      </p:grpSp>
      <p:pic>
        <p:nvPicPr>
          <p:cNvPr id="7" name="Picture 6" descr="http://tmjpainandtreatment.com/wp-content/uploads/2014/09/little-man-with-red-question-mark.jpg">
            <a:hlinkClick r:id="rId2"/>
            <a:extLst>
              <a:ext uri="{FF2B5EF4-FFF2-40B4-BE49-F238E27FC236}">
                <a16:creationId xmlns:a16="http://schemas.microsoft.com/office/drawing/2014/main" id="{EFCD6DBC-D81D-49D9-A52A-45ADAE5AF5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292" y="95343"/>
            <a:ext cx="635503" cy="895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descr="empty-blue-rectangle">
            <a:extLst>
              <a:ext uri="{FF2B5EF4-FFF2-40B4-BE49-F238E27FC236}">
                <a16:creationId xmlns:a16="http://schemas.microsoft.com/office/drawing/2014/main" id="{DA1E7E00-4991-474D-A243-86A7273E6EE0}"/>
              </a:ext>
            </a:extLst>
          </p:cNvPr>
          <p:cNvPicPr>
            <a:picLocks noChangeAspect="1" noChangeArrowheads="1"/>
          </p:cNvPicPr>
          <p:nvPr/>
        </p:nvPicPr>
        <p:blipFill>
          <a:blip r:embed="rId4"/>
          <a:srcRect/>
          <a:stretch>
            <a:fillRect/>
          </a:stretch>
        </p:blipFill>
        <p:spPr bwMode="auto">
          <a:xfrm>
            <a:off x="451572" y="604120"/>
            <a:ext cx="11708897" cy="1834280"/>
          </a:xfrm>
          <a:prstGeom prst="rect">
            <a:avLst/>
          </a:prstGeom>
          <a:noFill/>
          <a:ln w="9525">
            <a:noFill/>
            <a:miter lim="800000"/>
            <a:headEnd/>
            <a:tailEnd/>
          </a:ln>
        </p:spPr>
      </p:pic>
      <p:sp>
        <p:nvSpPr>
          <p:cNvPr id="14" name="TextBox 13">
            <a:extLst>
              <a:ext uri="{FF2B5EF4-FFF2-40B4-BE49-F238E27FC236}">
                <a16:creationId xmlns:a16="http://schemas.microsoft.com/office/drawing/2014/main" id="{678211A8-D450-4929-A470-1E0552AFDFD0}"/>
              </a:ext>
            </a:extLst>
          </p:cNvPr>
          <p:cNvSpPr txBox="1"/>
          <p:nvPr/>
        </p:nvSpPr>
        <p:spPr>
          <a:xfrm>
            <a:off x="983403" y="685800"/>
            <a:ext cx="10757025" cy="2015936"/>
          </a:xfrm>
          <a:prstGeom prst="rect">
            <a:avLst/>
          </a:prstGeom>
          <a:noFill/>
        </p:spPr>
        <p:txBody>
          <a:bodyPr wrap="square">
            <a:spAutoFit/>
          </a:bodyPr>
          <a:lstStyle/>
          <a:p>
            <a:pPr marL="0" marR="0"/>
            <a:r>
              <a:rPr lang="en-US" sz="2500" dirty="0" err="1">
                <a:effectLst/>
                <a:latin typeface="Arial" panose="020B0604020202020204" pitchFamily="34" charset="0"/>
                <a:ea typeface="Times New Roman" panose="02020603050405020304" pitchFamily="18" charset="0"/>
                <a:cs typeface="Arial" panose="020B0604020202020204" pitchFamily="34" charset="0"/>
              </a:rPr>
              <a:t>Xét</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viên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chạy</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xe</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đạp</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trên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một</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đoạn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đường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thẳng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tốc</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của</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viên</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a:effectLst/>
                <a:latin typeface="Arial" panose="020B0604020202020204" pitchFamily="34" charset="0"/>
                <a:ea typeface="Times New Roman" panose="02020603050405020304" pitchFamily="18" charset="0"/>
                <a:cs typeface="Arial" panose="020B0604020202020204" pitchFamily="34" charset="0"/>
              </a:rPr>
              <a:t>này </a:t>
            </a:r>
            <a:r>
              <a:rPr lang="en-US" sz="2500" dirty="0" err="1">
                <a:effectLst/>
                <a:latin typeface="Arial" panose="020B0604020202020204" pitchFamily="34" charset="0"/>
                <a:ea typeface="Times New Roman" panose="02020603050405020304" pitchFamily="18" charset="0"/>
                <a:cs typeface="Arial" panose="020B0604020202020204" pitchFamily="34" charset="0"/>
              </a:rPr>
              <a:t>tại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mỗi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điểm</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được</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ghi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lại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trong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bảng</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dưới</a:t>
            </a:r>
            <a:r>
              <a:rPr lang="en-US" sz="2500" dirty="0">
                <a:effectLst/>
                <a:latin typeface="Arial" panose="020B0604020202020204" pitchFamily="34" charset="0"/>
                <a:ea typeface="Times New Roman" panose="02020603050405020304" pitchFamily="18" charset="0"/>
                <a:cs typeface="Arial" panose="020B0604020202020204" pitchFamily="34" charset="0"/>
              </a:rPr>
              <a:t> </a:t>
            </a:r>
            <a:r>
              <a:rPr lang="en-US" sz="2500" dirty="0" err="1">
                <a:effectLst/>
                <a:latin typeface="Arial" panose="020B0604020202020204" pitchFamily="34" charset="0"/>
                <a:ea typeface="Times New Roman" panose="02020603050405020304" pitchFamily="18" charset="0"/>
                <a:cs typeface="Arial" panose="020B0604020202020204" pitchFamily="34" charset="0"/>
              </a:rPr>
              <a:t>đây</a:t>
            </a:r>
            <a:r>
              <a:rPr lang="en-US" sz="2500" dirty="0">
                <a:effectLst/>
                <a:latin typeface="Arial" panose="020B0604020202020204" pitchFamily="34" charset="0"/>
                <a:ea typeface="Times New Roman" panose="02020603050405020304" pitchFamily="18" charset="0"/>
                <a:cs typeface="Arial" panose="020B0604020202020204" pitchFamily="34" charset="0"/>
              </a:rPr>
              <a:t>.</a:t>
            </a:r>
          </a:p>
          <a:p>
            <a:r>
              <a:rPr lang="en-US" sz="2500" b="1" dirty="0" err="1">
                <a:effectLst/>
                <a:latin typeface="Arial" panose="020B0604020202020204" pitchFamily="34" charset="0"/>
                <a:ea typeface="Times New Roman" panose="02020603050405020304" pitchFamily="18" charset="0"/>
                <a:cs typeface="Arial" panose="020B0604020202020204" pitchFamily="34" charset="0"/>
              </a:rPr>
              <a:t>Hãy</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vẽ</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đồ</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thị</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tốc</a:t>
            </a:r>
            <a:r>
              <a:rPr lang="en-US" sz="2500" b="1" dirty="0">
                <a:effectLst/>
                <a:latin typeface="Arial" panose="020B0604020202020204" pitchFamily="34" charset="0"/>
                <a:ea typeface="Times New Roman" panose="02020603050405020304" pitchFamily="18" charset="0"/>
                <a:cs typeface="Arial" panose="020B0604020202020204" pitchFamily="34" charset="0"/>
              </a:rPr>
              <a:t> -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thời</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gian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và</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mô</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tả</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tính</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chất</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chuyển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của</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vận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động</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viên</a:t>
            </a:r>
            <a:r>
              <a:rPr lang="en-US" sz="2500" b="1" dirty="0">
                <a:effectLst/>
                <a:latin typeface="Arial" panose="020B0604020202020204" pitchFamily="34" charset="0"/>
                <a:ea typeface="Times New Roman" panose="02020603050405020304" pitchFamily="18" charset="0"/>
                <a:cs typeface="Arial" panose="020B0604020202020204" pitchFamily="34" charset="0"/>
              </a:rPr>
              <a:t> </a:t>
            </a:r>
            <a:r>
              <a:rPr lang="en-US" sz="2500" b="1" dirty="0" err="1">
                <a:effectLst/>
                <a:latin typeface="Arial" panose="020B0604020202020204" pitchFamily="34" charset="0"/>
                <a:ea typeface="Times New Roman" panose="02020603050405020304" pitchFamily="18" charset="0"/>
                <a:cs typeface="Arial" panose="020B0604020202020204" pitchFamily="34" charset="0"/>
              </a:rPr>
              <a:t>này</a:t>
            </a:r>
            <a:r>
              <a:rPr lang="en-US" sz="2500" b="1" dirty="0">
                <a:effectLst/>
                <a:latin typeface="Arial" panose="020B0604020202020204" pitchFamily="34" charset="0"/>
                <a:ea typeface="Times New Roman" panose="02020603050405020304" pitchFamily="18" charset="0"/>
                <a:cs typeface="Arial" panose="020B0604020202020204" pitchFamily="34" charset="0"/>
              </a:rPr>
              <a:t>.</a:t>
            </a:r>
            <a:endParaRPr lang="en-US" sz="2500" b="1" dirty="0">
              <a:effectLst/>
              <a:latin typeface="Arial" panose="020B0604020202020204" pitchFamily="34" charset="0"/>
              <a:ea typeface="游明朝" panose="02020400000000000000" pitchFamily="18" charset="-128"/>
              <a:cs typeface="Arial" panose="020B0604020202020204" pitchFamily="34" charset="0"/>
            </a:endParaRPr>
          </a:p>
          <a:p>
            <a:pPr marL="0" marR="0"/>
            <a:endParaRPr lang="en-US" sz="2500" dirty="0">
              <a:effectLst/>
              <a:latin typeface="Arial" panose="020B0604020202020204" pitchFamily="34" charset="0"/>
              <a:ea typeface="游明朝" panose="02020400000000000000" pitchFamily="18" charset="-128"/>
              <a:cs typeface="Arial" panose="020B0604020202020204" pitchFamily="34" charset="0"/>
            </a:endParaRPr>
          </a:p>
        </p:txBody>
      </p:sp>
      <p:graphicFrame>
        <p:nvGraphicFramePr>
          <p:cNvPr id="9" name="Table 13">
            <a:extLst>
              <a:ext uri="{FF2B5EF4-FFF2-40B4-BE49-F238E27FC236}">
                <a16:creationId xmlns:a16="http://schemas.microsoft.com/office/drawing/2014/main" id="{97C9128D-D713-DA79-0F81-51893FDCCB06}"/>
              </a:ext>
            </a:extLst>
          </p:cNvPr>
          <p:cNvGraphicFramePr>
            <a:graphicFrameLocks noGrp="1"/>
          </p:cNvGraphicFramePr>
          <p:nvPr>
            <p:extLst>
              <p:ext uri="{D42A27DB-BD31-4B8C-83A1-F6EECF244321}">
                <p14:modId xmlns:p14="http://schemas.microsoft.com/office/powerpoint/2010/main" val="1861337460"/>
              </p:ext>
            </p:extLst>
          </p:nvPr>
        </p:nvGraphicFramePr>
        <p:xfrm>
          <a:off x="827687" y="2783416"/>
          <a:ext cx="10902231" cy="914400"/>
        </p:xfrm>
        <a:graphic>
          <a:graphicData uri="http://schemas.openxmlformats.org/drawingml/2006/table">
            <a:tbl>
              <a:tblPr firstRow="1" bandRow="1">
                <a:tableStyleId>{93296810-A885-4BE3-A3E7-6D5BEEA58F35}</a:tableStyleId>
              </a:tblPr>
              <a:tblGrid>
                <a:gridCol w="1038736">
                  <a:extLst>
                    <a:ext uri="{9D8B030D-6E8A-4147-A177-3AD203B41FA5}">
                      <a16:colId xmlns:a16="http://schemas.microsoft.com/office/drawing/2014/main" val="397702833"/>
                    </a:ext>
                  </a:extLst>
                </a:gridCol>
                <a:gridCol w="885673">
                  <a:extLst>
                    <a:ext uri="{9D8B030D-6E8A-4147-A177-3AD203B41FA5}">
                      <a16:colId xmlns:a16="http://schemas.microsoft.com/office/drawing/2014/main" val="2741692590"/>
                    </a:ext>
                  </a:extLst>
                </a:gridCol>
                <a:gridCol w="894054">
                  <a:extLst>
                    <a:ext uri="{9D8B030D-6E8A-4147-A177-3AD203B41FA5}">
                      <a16:colId xmlns:a16="http://schemas.microsoft.com/office/drawing/2014/main" val="1761402772"/>
                    </a:ext>
                  </a:extLst>
                </a:gridCol>
                <a:gridCol w="930811">
                  <a:extLst>
                    <a:ext uri="{9D8B030D-6E8A-4147-A177-3AD203B41FA5}">
                      <a16:colId xmlns:a16="http://schemas.microsoft.com/office/drawing/2014/main" val="281398514"/>
                    </a:ext>
                  </a:extLst>
                </a:gridCol>
                <a:gridCol w="930811">
                  <a:extLst>
                    <a:ext uri="{9D8B030D-6E8A-4147-A177-3AD203B41FA5}">
                      <a16:colId xmlns:a16="http://schemas.microsoft.com/office/drawing/2014/main" val="3614625146"/>
                    </a:ext>
                  </a:extLst>
                </a:gridCol>
                <a:gridCol w="888878">
                  <a:extLst>
                    <a:ext uri="{9D8B030D-6E8A-4147-A177-3AD203B41FA5}">
                      <a16:colId xmlns:a16="http://schemas.microsoft.com/office/drawing/2014/main" val="4271702597"/>
                    </a:ext>
                  </a:extLst>
                </a:gridCol>
                <a:gridCol w="888878">
                  <a:extLst>
                    <a:ext uri="{9D8B030D-6E8A-4147-A177-3AD203B41FA5}">
                      <a16:colId xmlns:a16="http://schemas.microsoft.com/office/drawing/2014/main" val="781966600"/>
                    </a:ext>
                  </a:extLst>
                </a:gridCol>
                <a:gridCol w="888878">
                  <a:extLst>
                    <a:ext uri="{9D8B030D-6E8A-4147-A177-3AD203B41FA5}">
                      <a16:colId xmlns:a16="http://schemas.microsoft.com/office/drawing/2014/main" val="1548916136"/>
                    </a:ext>
                  </a:extLst>
                </a:gridCol>
                <a:gridCol w="888878">
                  <a:extLst>
                    <a:ext uri="{9D8B030D-6E8A-4147-A177-3AD203B41FA5}">
                      <a16:colId xmlns:a16="http://schemas.microsoft.com/office/drawing/2014/main" val="32655597"/>
                    </a:ext>
                  </a:extLst>
                </a:gridCol>
                <a:gridCol w="888878">
                  <a:extLst>
                    <a:ext uri="{9D8B030D-6E8A-4147-A177-3AD203B41FA5}">
                      <a16:colId xmlns:a16="http://schemas.microsoft.com/office/drawing/2014/main" val="2713971700"/>
                    </a:ext>
                  </a:extLst>
                </a:gridCol>
                <a:gridCol w="888878">
                  <a:extLst>
                    <a:ext uri="{9D8B030D-6E8A-4147-A177-3AD203B41FA5}">
                      <a16:colId xmlns:a16="http://schemas.microsoft.com/office/drawing/2014/main" val="796165283"/>
                    </a:ext>
                  </a:extLst>
                </a:gridCol>
                <a:gridCol w="888878">
                  <a:extLst>
                    <a:ext uri="{9D8B030D-6E8A-4147-A177-3AD203B41FA5}">
                      <a16:colId xmlns:a16="http://schemas.microsoft.com/office/drawing/2014/main" val="2292961079"/>
                    </a:ext>
                  </a:extLst>
                </a:gridCol>
              </a:tblGrid>
              <a:tr h="457200">
                <a:tc>
                  <a:txBody>
                    <a:bodyPr/>
                    <a:lstStyle/>
                    <a:p>
                      <a:pPr algn="ctr">
                        <a:lnSpc>
                          <a:spcPct val="100000"/>
                        </a:lnSpc>
                      </a:pPr>
                      <a:r>
                        <a:rPr lang="en-US" sz="2000">
                          <a:latin typeface="Arial" panose="020B0604020202020204" pitchFamily="34" charset="0"/>
                          <a:cs typeface="Arial" panose="020B0604020202020204" pitchFamily="34" charset="0"/>
                        </a:rPr>
                        <a:t>t(s)</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20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25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30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35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40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45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50</a:t>
                      </a:r>
                    </a:p>
                  </a:txBody>
                  <a:tcPr/>
                </a:tc>
                <a:extLst>
                  <a:ext uri="{0D108BD9-81ED-4DB2-BD59-A6C34878D82A}">
                    <a16:rowId xmlns:a16="http://schemas.microsoft.com/office/drawing/2014/main" val="3203968110"/>
                  </a:ext>
                </a:extLst>
              </a:tr>
              <a:tr h="457200">
                <a:tc>
                  <a:txBody>
                    <a:bodyPr/>
                    <a:lstStyle/>
                    <a:p>
                      <a:pPr algn="ctr">
                        <a:lnSpc>
                          <a:spcPct val="100000"/>
                        </a:lnSpc>
                      </a:pPr>
                      <a:r>
                        <a:rPr lang="en-US" sz="2000">
                          <a:latin typeface="Arial" panose="020B0604020202020204" pitchFamily="34" charset="0"/>
                          <a:cs typeface="Arial" panose="020B0604020202020204" pitchFamily="34" charset="0"/>
                        </a:rPr>
                        <a:t>v (m/s)</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5</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8</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9</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10</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12</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14</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16</a:t>
                      </a:r>
                    </a:p>
                  </a:txBody>
                  <a:tcPr/>
                </a:tc>
                <a:tc>
                  <a:txBody>
                    <a:bodyPr/>
                    <a:lstStyle/>
                    <a:p>
                      <a:pPr algn="ctr">
                        <a:lnSpc>
                          <a:spcPct val="100000"/>
                        </a:lnSpc>
                      </a:pPr>
                      <a:r>
                        <a:rPr lang="en-US" sz="2000">
                          <a:latin typeface="Arial" panose="020B0604020202020204" pitchFamily="34" charset="0"/>
                          <a:cs typeface="Arial" panose="020B0604020202020204" pitchFamily="34" charset="0"/>
                        </a:rPr>
                        <a:t>16</a:t>
                      </a:r>
                    </a:p>
                  </a:txBody>
                  <a:tcPr/>
                </a:tc>
                <a:extLst>
                  <a:ext uri="{0D108BD9-81ED-4DB2-BD59-A6C34878D82A}">
                    <a16:rowId xmlns:a16="http://schemas.microsoft.com/office/drawing/2014/main" val="37459681"/>
                  </a:ext>
                </a:extLst>
              </a:tr>
            </a:tbl>
          </a:graphicData>
        </a:graphic>
      </p:graphicFrame>
    </p:spTree>
    <p:extLst>
      <p:ext uri="{BB962C8B-B14F-4D97-AF65-F5344CB8AC3E}">
        <p14:creationId xmlns:p14="http://schemas.microsoft.com/office/powerpoint/2010/main" val="12228932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Thí nghiệm khảo sát chuyển động biến đổi</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Text Box 5">
            <a:extLst>
              <a:ext uri="{FF2B5EF4-FFF2-40B4-BE49-F238E27FC236}">
                <a16:creationId xmlns:a16="http://schemas.microsoft.com/office/drawing/2014/main" id="{70325BA7-D0D0-4705-9519-80881D255FA8}"/>
              </a:ext>
            </a:extLst>
          </p:cNvPr>
          <p:cNvSpPr txBox="1">
            <a:spLocks noChangeArrowheads="1"/>
          </p:cNvSpPr>
          <p:nvPr/>
        </p:nvSpPr>
        <p:spPr bwMode="auto">
          <a:xfrm>
            <a:off x="367845" y="1179741"/>
            <a:ext cx="108697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Tiến hành thí nghiệm</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4"/>
          <a:srcRect/>
          <a:stretch>
            <a:fillRect/>
          </a:stretch>
        </p:blipFill>
        <p:spPr bwMode="auto">
          <a:xfrm>
            <a:off x="386237" y="1733473"/>
            <a:ext cx="5648651" cy="1503915"/>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531777" y="1875358"/>
            <a:ext cx="5270955" cy="1107996"/>
          </a:xfrm>
          <a:prstGeom prst="rect">
            <a:avLst/>
          </a:prstGeom>
          <a:noFill/>
        </p:spPr>
        <p:txBody>
          <a:bodyPr wrap="square">
            <a:spAutoFit/>
          </a:bodyPr>
          <a:lstStyle/>
          <a:p>
            <a:pPr algn="just"/>
            <a:r>
              <a:rPr lang="en-US" sz="2200">
                <a:effectLst/>
                <a:latin typeface="Arial" panose="020B0604020202020204" pitchFamily="34" charset="0"/>
                <a:ea typeface="Times New Roman" panose="02020603050405020304" pitchFamily="18" charset="0"/>
              </a:rPr>
              <a:t>Bước 1: </a:t>
            </a:r>
            <a:r>
              <a:rPr lang="en-US" sz="2200">
                <a:latin typeface="Arial" panose="020B0604020202020204" pitchFamily="34" charset="0"/>
                <a:ea typeface="Times New Roman" panose="02020603050405020304" pitchFamily="18" charset="0"/>
              </a:rPr>
              <a:t>Đ</a:t>
            </a:r>
            <a:r>
              <a:rPr lang="en-US" sz="2200">
                <a:effectLst/>
                <a:latin typeface="Arial" panose="020B0604020202020204" pitchFamily="34" charset="0"/>
                <a:ea typeface="Times New Roman" panose="02020603050405020304" pitchFamily="18" charset="0"/>
              </a:rPr>
              <a:t>iều chỉnh máng nghiêng một góc </a:t>
            </a:r>
            <a:r>
              <a:rPr lang="en-US" sz="2200">
                <a:latin typeface="Arial" panose="020B0604020202020204" pitchFamily="34" charset="0"/>
                <a:ea typeface="Times New Roman" panose="02020603050405020304" pitchFamily="18" charset="0"/>
                <a:sym typeface="Symbol" panose="05050102010706020507" pitchFamily="18" charset="2"/>
              </a:rPr>
              <a:t></a:t>
            </a:r>
            <a:r>
              <a:rPr lang="en-US" sz="2200">
                <a:effectLst/>
                <a:latin typeface="Arial" panose="020B0604020202020204" pitchFamily="34" charset="0"/>
                <a:ea typeface="Times New Roman" panose="02020603050405020304" pitchFamily="18" charset="0"/>
              </a:rPr>
              <a:t>0° so với phương nằm ngang (giá trị được xác định bởi thước đo độ). </a:t>
            </a:r>
            <a:endParaRPr lang="en-US" sz="2200"/>
          </a:p>
        </p:txBody>
      </p:sp>
      <p:pic>
        <p:nvPicPr>
          <p:cNvPr id="21" name="Picture 20">
            <a:extLst>
              <a:ext uri="{FF2B5EF4-FFF2-40B4-BE49-F238E27FC236}">
                <a16:creationId xmlns:a16="http://schemas.microsoft.com/office/drawing/2014/main" id="{6E93A5A7-1F5B-4A21-98DB-B5D9508AA795}"/>
              </a:ext>
            </a:extLst>
          </p:cNvPr>
          <p:cNvPicPr>
            <a:picLocks noChangeAspect="1"/>
          </p:cNvPicPr>
          <p:nvPr/>
        </p:nvPicPr>
        <p:blipFill rotWithShape="1">
          <a:blip r:embed="rId5"/>
          <a:srcRect l="5703" t="1024" r="3846" b="1377"/>
          <a:stretch/>
        </p:blipFill>
        <p:spPr>
          <a:xfrm>
            <a:off x="181268" y="3591818"/>
            <a:ext cx="5853621" cy="3235790"/>
          </a:xfrm>
          <a:prstGeom prst="rect">
            <a:avLst/>
          </a:prstGeom>
        </p:spPr>
      </p:pic>
      <p:pic>
        <p:nvPicPr>
          <p:cNvPr id="24" name="Picture 4" descr="empty-blue-rectangle">
            <a:extLst>
              <a:ext uri="{FF2B5EF4-FFF2-40B4-BE49-F238E27FC236}">
                <a16:creationId xmlns:a16="http://schemas.microsoft.com/office/drawing/2014/main" id="{96815A92-32AB-4AD7-8C62-9F52737768E7}"/>
              </a:ext>
            </a:extLst>
          </p:cNvPr>
          <p:cNvPicPr>
            <a:picLocks noChangeAspect="1" noChangeArrowheads="1"/>
          </p:cNvPicPr>
          <p:nvPr/>
        </p:nvPicPr>
        <p:blipFill>
          <a:blip r:embed="rId4"/>
          <a:srcRect/>
          <a:stretch>
            <a:fillRect/>
          </a:stretch>
        </p:blipFill>
        <p:spPr bwMode="auto">
          <a:xfrm>
            <a:off x="6476999" y="1704942"/>
            <a:ext cx="5486401" cy="1618343"/>
          </a:xfrm>
          <a:prstGeom prst="rect">
            <a:avLst/>
          </a:prstGeom>
          <a:noFill/>
          <a:ln w="9525">
            <a:noFill/>
            <a:miter lim="800000"/>
            <a:headEnd/>
            <a:tailEnd/>
          </a:ln>
        </p:spPr>
      </p:pic>
      <p:sp>
        <p:nvSpPr>
          <p:cNvPr id="26" name="TextBox 25">
            <a:extLst>
              <a:ext uri="{FF2B5EF4-FFF2-40B4-BE49-F238E27FC236}">
                <a16:creationId xmlns:a16="http://schemas.microsoft.com/office/drawing/2014/main" id="{D6F19BE8-84C6-4729-84A4-0EC8D56DC24B}"/>
              </a:ext>
            </a:extLst>
          </p:cNvPr>
          <p:cNvSpPr txBox="1"/>
          <p:nvPr/>
        </p:nvSpPr>
        <p:spPr>
          <a:xfrm>
            <a:off x="6786398" y="1790838"/>
            <a:ext cx="4867601" cy="1446550"/>
          </a:xfrm>
          <a:prstGeom prst="rect">
            <a:avLst/>
          </a:prstGeom>
          <a:noFill/>
        </p:spPr>
        <p:txBody>
          <a:bodyPr wrap="square">
            <a:spAutoFit/>
          </a:bodyPr>
          <a:lstStyle/>
          <a:p>
            <a:pPr algn="just"/>
            <a:r>
              <a:rPr lang="en-US" sz="2200">
                <a:effectLst/>
                <a:latin typeface="Arial" panose="020B0604020202020204" pitchFamily="34" charset="0"/>
                <a:ea typeface="Times New Roman" panose="02020603050405020304" pitchFamily="18" charset="0"/>
              </a:rPr>
              <a:t>Bước 2: Cố định nam châm điện và cổng quang điện A (cổng quang điện A đặt cách đoạn chân dốc nghiêng của mảng một khoảng 20 cm). </a:t>
            </a:r>
            <a:endParaRPr lang="en-US" sz="2200"/>
          </a:p>
        </p:txBody>
      </p:sp>
      <p:pic>
        <p:nvPicPr>
          <p:cNvPr id="27" name="Picture 4" descr="empty-blue-rectangle">
            <a:extLst>
              <a:ext uri="{FF2B5EF4-FFF2-40B4-BE49-F238E27FC236}">
                <a16:creationId xmlns:a16="http://schemas.microsoft.com/office/drawing/2014/main" id="{AC8EFC9C-6656-4173-ABF5-7D82883FC0D8}"/>
              </a:ext>
            </a:extLst>
          </p:cNvPr>
          <p:cNvPicPr>
            <a:picLocks noChangeAspect="1" noChangeArrowheads="1"/>
          </p:cNvPicPr>
          <p:nvPr/>
        </p:nvPicPr>
        <p:blipFill>
          <a:blip r:embed="rId4"/>
          <a:srcRect/>
          <a:stretch>
            <a:fillRect/>
          </a:stretch>
        </p:blipFill>
        <p:spPr bwMode="auto">
          <a:xfrm>
            <a:off x="6476999" y="3611107"/>
            <a:ext cx="5415473" cy="1568227"/>
          </a:xfrm>
          <a:prstGeom prst="rect">
            <a:avLst/>
          </a:prstGeom>
          <a:noFill/>
          <a:ln w="9525">
            <a:noFill/>
            <a:miter lim="800000"/>
            <a:headEnd/>
            <a:tailEnd/>
          </a:ln>
        </p:spPr>
      </p:pic>
      <p:sp>
        <p:nvSpPr>
          <p:cNvPr id="28" name="TextBox 27">
            <a:extLst>
              <a:ext uri="{FF2B5EF4-FFF2-40B4-BE49-F238E27FC236}">
                <a16:creationId xmlns:a16="http://schemas.microsoft.com/office/drawing/2014/main" id="{B2134474-D110-42AE-A34B-E4475B79F254}"/>
              </a:ext>
            </a:extLst>
          </p:cNvPr>
          <p:cNvSpPr txBox="1"/>
          <p:nvPr/>
        </p:nvSpPr>
        <p:spPr>
          <a:xfrm>
            <a:off x="6705600" y="3706508"/>
            <a:ext cx="5101472" cy="1446550"/>
          </a:xfrm>
          <a:prstGeom prst="rect">
            <a:avLst/>
          </a:prstGeom>
          <a:noFill/>
        </p:spPr>
        <p:txBody>
          <a:bodyPr wrap="square">
            <a:spAutoFit/>
          </a:bodyPr>
          <a:lstStyle/>
          <a:p>
            <a:r>
              <a:rPr lang="en-US" sz="2200">
                <a:effectLst/>
                <a:latin typeface="Arial" panose="020B0604020202020204" pitchFamily="34" charset="0"/>
                <a:ea typeface="Times New Roman" panose="02020603050405020304" pitchFamily="18" charset="0"/>
              </a:rPr>
              <a:t>Dịch chuyển nam châm điện lại gần cổng quang điện A sao cho viên bi thép nằm sát chùm tia hồng ngoại của cổng quang điện. </a:t>
            </a:r>
            <a:endParaRPr lang="en-US" sz="2200"/>
          </a:p>
        </p:txBody>
      </p:sp>
      <p:pic>
        <p:nvPicPr>
          <p:cNvPr id="30" name="Picture 4" descr="empty-blue-rectangle">
            <a:extLst>
              <a:ext uri="{FF2B5EF4-FFF2-40B4-BE49-F238E27FC236}">
                <a16:creationId xmlns:a16="http://schemas.microsoft.com/office/drawing/2014/main" id="{3631FA80-730C-45F3-A693-7634DD1AF8CE}"/>
              </a:ext>
            </a:extLst>
          </p:cNvPr>
          <p:cNvPicPr>
            <a:picLocks noChangeAspect="1" noChangeArrowheads="1"/>
          </p:cNvPicPr>
          <p:nvPr/>
        </p:nvPicPr>
        <p:blipFill>
          <a:blip r:embed="rId4"/>
          <a:srcRect/>
          <a:stretch>
            <a:fillRect/>
          </a:stretch>
        </p:blipFill>
        <p:spPr bwMode="auto">
          <a:xfrm>
            <a:off x="6476999" y="5467156"/>
            <a:ext cx="5452259" cy="1162244"/>
          </a:xfrm>
          <a:prstGeom prst="rect">
            <a:avLst/>
          </a:prstGeom>
          <a:noFill/>
          <a:ln w="9525">
            <a:noFill/>
            <a:miter lim="800000"/>
            <a:headEnd/>
            <a:tailEnd/>
          </a:ln>
        </p:spPr>
      </p:pic>
      <p:sp>
        <p:nvSpPr>
          <p:cNvPr id="34" name="TextBox 33">
            <a:extLst>
              <a:ext uri="{FF2B5EF4-FFF2-40B4-BE49-F238E27FC236}">
                <a16:creationId xmlns:a16="http://schemas.microsoft.com/office/drawing/2014/main" id="{F035981B-F78F-4CDE-B046-E60DDC25CDE4}"/>
              </a:ext>
            </a:extLst>
          </p:cNvPr>
          <p:cNvSpPr txBox="1"/>
          <p:nvPr/>
        </p:nvSpPr>
        <p:spPr>
          <a:xfrm>
            <a:off x="6858000" y="5635923"/>
            <a:ext cx="4949072" cy="769441"/>
          </a:xfrm>
          <a:prstGeom prst="rect">
            <a:avLst/>
          </a:prstGeom>
          <a:noFill/>
        </p:spPr>
        <p:txBody>
          <a:bodyPr wrap="square">
            <a:spAutoFit/>
          </a:bodyPr>
          <a:lstStyle/>
          <a:p>
            <a:r>
              <a:rPr lang="en-US" sz="2200">
                <a:effectLst/>
                <a:latin typeface="Arial" panose="020B0604020202020204" pitchFamily="34" charset="0"/>
                <a:ea typeface="Times New Roman" panose="02020603050405020304" pitchFamily="18" charset="0"/>
              </a:rPr>
              <a:t>Đặt cổng quang điện B cách cổng quang điện A một đoạn AB.</a:t>
            </a:r>
            <a:endParaRPr lang="en-US" sz="2200"/>
          </a:p>
        </p:txBody>
      </p:sp>
    </p:spTree>
    <p:extLst>
      <p:ext uri="{BB962C8B-B14F-4D97-AF65-F5344CB8AC3E}">
        <p14:creationId xmlns:p14="http://schemas.microsoft.com/office/powerpoint/2010/main" val="1058610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P spid="3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Thí nghiệm khảo sát chuyển động biến đổi</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Text Box 5">
            <a:extLst>
              <a:ext uri="{FF2B5EF4-FFF2-40B4-BE49-F238E27FC236}">
                <a16:creationId xmlns:a16="http://schemas.microsoft.com/office/drawing/2014/main" id="{70325BA7-D0D0-4705-9519-80881D255FA8}"/>
              </a:ext>
            </a:extLst>
          </p:cNvPr>
          <p:cNvSpPr txBox="1">
            <a:spLocks noChangeArrowheads="1"/>
          </p:cNvSpPr>
          <p:nvPr/>
        </p:nvSpPr>
        <p:spPr bwMode="auto">
          <a:xfrm>
            <a:off x="367845" y="1179741"/>
            <a:ext cx="108697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Tiến hành thí nghiệm</a:t>
            </a:r>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a:t>
            </a:r>
            <a:endParaRPr lang="en-US" altLang="en-US" sz="2200" i="1">
              <a:cs typeface="Arial" panose="020B0604020202020204" pitchFamily="34" charset="0"/>
            </a:endParaRPr>
          </a:p>
        </p:txBody>
      </p:sp>
      <p:pic>
        <p:nvPicPr>
          <p:cNvPr id="17" name="Picture 4" descr="empty-blue-rectangle">
            <a:extLst>
              <a:ext uri="{FF2B5EF4-FFF2-40B4-BE49-F238E27FC236}">
                <a16:creationId xmlns:a16="http://schemas.microsoft.com/office/drawing/2014/main" id="{272B11C8-AD02-44AD-B865-6A8FCD5CD1AC}"/>
              </a:ext>
            </a:extLst>
          </p:cNvPr>
          <p:cNvPicPr>
            <a:picLocks noChangeAspect="1" noChangeArrowheads="1"/>
          </p:cNvPicPr>
          <p:nvPr/>
        </p:nvPicPr>
        <p:blipFill>
          <a:blip r:embed="rId4"/>
          <a:srcRect/>
          <a:stretch>
            <a:fillRect/>
          </a:stretch>
        </p:blipFill>
        <p:spPr bwMode="auto">
          <a:xfrm>
            <a:off x="283437" y="1777105"/>
            <a:ext cx="3297964" cy="1527999"/>
          </a:xfrm>
          <a:prstGeom prst="rect">
            <a:avLst/>
          </a:prstGeom>
          <a:noFill/>
          <a:ln w="9525">
            <a:noFill/>
            <a:miter lim="800000"/>
            <a:headEnd/>
            <a:tailEnd/>
          </a:ln>
        </p:spPr>
      </p:pic>
      <p:sp>
        <p:nvSpPr>
          <p:cNvPr id="19" name="TextBox 18">
            <a:extLst>
              <a:ext uri="{FF2B5EF4-FFF2-40B4-BE49-F238E27FC236}">
                <a16:creationId xmlns:a16="http://schemas.microsoft.com/office/drawing/2014/main" id="{98CDA5ED-0774-4A45-AB70-57331A0C8F26}"/>
              </a:ext>
            </a:extLst>
          </p:cNvPr>
          <p:cNvSpPr txBox="1"/>
          <p:nvPr/>
        </p:nvSpPr>
        <p:spPr>
          <a:xfrm>
            <a:off x="531777" y="1828800"/>
            <a:ext cx="2668623" cy="1446550"/>
          </a:xfrm>
          <a:prstGeom prst="rect">
            <a:avLst/>
          </a:prstGeom>
          <a:noFill/>
        </p:spPr>
        <p:txBody>
          <a:bodyPr wrap="square">
            <a:spAutoFit/>
          </a:bodyPr>
          <a:lstStyle/>
          <a:p>
            <a:pPr algn="just"/>
            <a:r>
              <a:rPr lang="en-US" sz="2200" i="1" u="sng" dirty="0" err="1">
                <a:effectLst/>
                <a:latin typeface="Arial" panose="020B0604020202020204" pitchFamily="34" charset="0"/>
                <a:ea typeface="Times New Roman" panose="02020603050405020304" pitchFamily="18" charset="0"/>
                <a:cs typeface="Times New Roman" panose="02020603050405020304" pitchFamily="18" charset="0"/>
              </a:rPr>
              <a:t>Bước</a:t>
            </a:r>
            <a:r>
              <a:rPr lang="en-US" sz="2200" i="1" u="sng" dirty="0">
                <a:effectLst/>
                <a:latin typeface="Arial" panose="020B0604020202020204" pitchFamily="34" charset="0"/>
                <a:ea typeface="Times New Roman" panose="02020603050405020304" pitchFamily="18" charset="0"/>
                <a:cs typeface="Times New Roman" panose="02020603050405020304" pitchFamily="18" charset="0"/>
              </a:rPr>
              <a:t> 3</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Đọc</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giá</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trị</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đường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kính</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d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viên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bi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thép</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trong</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bộ</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thí</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nghiệm</a:t>
            </a:r>
            <a:endParaRPr lang="en-US" sz="2200" dirty="0"/>
          </a:p>
        </p:txBody>
      </p:sp>
      <p:pic>
        <p:nvPicPr>
          <p:cNvPr id="21" name="Picture 20">
            <a:extLst>
              <a:ext uri="{FF2B5EF4-FFF2-40B4-BE49-F238E27FC236}">
                <a16:creationId xmlns:a16="http://schemas.microsoft.com/office/drawing/2014/main" id="{6E93A5A7-1F5B-4A21-98DB-B5D9508AA795}"/>
              </a:ext>
            </a:extLst>
          </p:cNvPr>
          <p:cNvPicPr>
            <a:picLocks noChangeAspect="1"/>
          </p:cNvPicPr>
          <p:nvPr/>
        </p:nvPicPr>
        <p:blipFill rotWithShape="1">
          <a:blip r:embed="rId5"/>
          <a:srcRect l="5703" t="1024" r="3846" b="1377"/>
          <a:stretch/>
        </p:blipFill>
        <p:spPr>
          <a:xfrm>
            <a:off x="834244" y="3437757"/>
            <a:ext cx="5853621" cy="3235790"/>
          </a:xfrm>
          <a:prstGeom prst="rect">
            <a:avLst/>
          </a:prstGeom>
        </p:spPr>
      </p:pic>
      <p:pic>
        <p:nvPicPr>
          <p:cNvPr id="24" name="Picture 4" descr="empty-blue-rectangle">
            <a:extLst>
              <a:ext uri="{FF2B5EF4-FFF2-40B4-BE49-F238E27FC236}">
                <a16:creationId xmlns:a16="http://schemas.microsoft.com/office/drawing/2014/main" id="{96815A92-32AB-4AD7-8C62-9F52737768E7}"/>
              </a:ext>
            </a:extLst>
          </p:cNvPr>
          <p:cNvPicPr>
            <a:picLocks noChangeAspect="1" noChangeArrowheads="1"/>
          </p:cNvPicPr>
          <p:nvPr/>
        </p:nvPicPr>
        <p:blipFill>
          <a:blip r:embed="rId4"/>
          <a:srcRect/>
          <a:stretch>
            <a:fillRect/>
          </a:stretch>
        </p:blipFill>
        <p:spPr bwMode="auto">
          <a:xfrm>
            <a:off x="3800494" y="1789448"/>
            <a:ext cx="3933496" cy="1527999"/>
          </a:xfrm>
          <a:prstGeom prst="rect">
            <a:avLst/>
          </a:prstGeom>
          <a:noFill/>
          <a:ln w="9525">
            <a:noFill/>
            <a:miter lim="800000"/>
            <a:headEnd/>
            <a:tailEnd/>
          </a:ln>
        </p:spPr>
      </p:pic>
      <p:sp>
        <p:nvSpPr>
          <p:cNvPr id="26" name="TextBox 25">
            <a:extLst>
              <a:ext uri="{FF2B5EF4-FFF2-40B4-BE49-F238E27FC236}">
                <a16:creationId xmlns:a16="http://schemas.microsoft.com/office/drawing/2014/main" id="{D6F19BE8-84C6-4729-84A4-0EC8D56DC24B}"/>
              </a:ext>
            </a:extLst>
          </p:cNvPr>
          <p:cNvSpPr txBox="1"/>
          <p:nvPr/>
        </p:nvSpPr>
        <p:spPr>
          <a:xfrm>
            <a:off x="4130567" y="1811351"/>
            <a:ext cx="3272002" cy="1446550"/>
          </a:xfrm>
          <a:prstGeom prst="rect">
            <a:avLst/>
          </a:prstGeom>
          <a:noFill/>
        </p:spPr>
        <p:txBody>
          <a:bodyPr wrap="square">
            <a:spAutoFit/>
          </a:bodyPr>
          <a:lstStyle/>
          <a:p>
            <a:pPr algn="just"/>
            <a:r>
              <a:rPr lang="en-US" sz="2200" i="1" u="sng" dirty="0" err="1">
                <a:effectLst/>
                <a:latin typeface="Arial" panose="020B0604020202020204" pitchFamily="34" charset="0"/>
                <a:ea typeface="Times New Roman" panose="02020603050405020304" pitchFamily="18" charset="0"/>
                <a:cs typeface="Times New Roman" panose="02020603050405020304" pitchFamily="18" charset="0"/>
              </a:rPr>
              <a:t>Bước</a:t>
            </a:r>
            <a:r>
              <a:rPr lang="en-US" sz="2200" i="1" u="sng" dirty="0">
                <a:effectLst/>
                <a:latin typeface="Arial" panose="020B0604020202020204" pitchFamily="34" charset="0"/>
                <a:ea typeface="Times New Roman" panose="02020603050405020304" pitchFamily="18" charset="0"/>
                <a:cs typeface="Times New Roman" panose="02020603050405020304" pitchFamily="18" charset="0"/>
              </a:rPr>
              <a:t> 4</a:t>
            </a:r>
            <a:r>
              <a:rPr lang="en-US" sz="2200" i="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Đưa</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bi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thép</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lại</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gần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nam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châm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điện</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sao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nó</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bị</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nam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châm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hút</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dính</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vào</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nam</a:t>
            </a:r>
            <a:r>
              <a:rPr lang="en-US" sz="22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200" dirty="0" err="1">
                <a:effectLst/>
                <a:latin typeface="Arial" panose="020B0604020202020204" pitchFamily="34" charset="0"/>
                <a:ea typeface="Times New Roman" panose="02020603050405020304" pitchFamily="18" charset="0"/>
                <a:cs typeface="Times New Roman" panose="02020603050405020304" pitchFamily="18" charset="0"/>
              </a:rPr>
              <a:t>châm</a:t>
            </a:r>
            <a:endParaRPr lang="en-US" sz="2200" dirty="0"/>
          </a:p>
        </p:txBody>
      </p:sp>
      <p:pic>
        <p:nvPicPr>
          <p:cNvPr id="27" name="Picture 4" descr="empty-blue-rectangle">
            <a:extLst>
              <a:ext uri="{FF2B5EF4-FFF2-40B4-BE49-F238E27FC236}">
                <a16:creationId xmlns:a16="http://schemas.microsoft.com/office/drawing/2014/main" id="{AC8EFC9C-6656-4173-ABF5-7D82883FC0D8}"/>
              </a:ext>
            </a:extLst>
          </p:cNvPr>
          <p:cNvPicPr>
            <a:picLocks noChangeAspect="1" noChangeArrowheads="1"/>
          </p:cNvPicPr>
          <p:nvPr/>
        </p:nvPicPr>
        <p:blipFill>
          <a:blip r:embed="rId4"/>
          <a:srcRect/>
          <a:stretch>
            <a:fillRect/>
          </a:stretch>
        </p:blipFill>
        <p:spPr bwMode="auto">
          <a:xfrm>
            <a:off x="7743153" y="1773707"/>
            <a:ext cx="4448848" cy="1568227"/>
          </a:xfrm>
          <a:prstGeom prst="rect">
            <a:avLst/>
          </a:prstGeom>
          <a:noFill/>
          <a:ln w="9525">
            <a:noFill/>
            <a:miter lim="800000"/>
            <a:headEnd/>
            <a:tailEnd/>
          </a:ln>
        </p:spPr>
      </p:pic>
      <p:sp>
        <p:nvSpPr>
          <p:cNvPr id="28" name="TextBox 27">
            <a:extLst>
              <a:ext uri="{FF2B5EF4-FFF2-40B4-BE49-F238E27FC236}">
                <a16:creationId xmlns:a16="http://schemas.microsoft.com/office/drawing/2014/main" id="{B2134474-D110-42AE-A34B-E4475B79F254}"/>
              </a:ext>
            </a:extLst>
          </p:cNvPr>
          <p:cNvSpPr txBox="1"/>
          <p:nvPr/>
        </p:nvSpPr>
        <p:spPr>
          <a:xfrm>
            <a:off x="7963593" y="1817829"/>
            <a:ext cx="3922338" cy="1446550"/>
          </a:xfrm>
          <a:prstGeom prst="rect">
            <a:avLst/>
          </a:prstGeom>
          <a:noFill/>
        </p:spPr>
        <p:txBody>
          <a:bodyPr wrap="square">
            <a:spAutoFit/>
          </a:bodyPr>
          <a:lstStyle/>
          <a:p>
            <a:pPr algn="just"/>
            <a:r>
              <a:rPr lang="en-US" sz="2200" i="1" u="sng">
                <a:effectLst/>
                <a:latin typeface="Arial" panose="020B0604020202020204" pitchFamily="34" charset="0"/>
                <a:ea typeface="Times New Roman" panose="02020603050405020304" pitchFamily="18" charset="0"/>
                <a:cs typeface="Times New Roman" panose="02020603050405020304" pitchFamily="18" charset="0"/>
              </a:rPr>
              <a:t>Bước 5</a:t>
            </a:r>
            <a:r>
              <a:rPr lang="en-US" sz="2200">
                <a:effectLst/>
                <a:latin typeface="Arial" panose="020B0604020202020204" pitchFamily="34" charset="0"/>
                <a:ea typeface="Times New Roman" panose="02020603050405020304" pitchFamily="18" charset="0"/>
                <a:cs typeface="Times New Roman" panose="02020603050405020304" pitchFamily="18" charset="0"/>
              </a:rPr>
              <a:t>: Chọn chế độ đo thời gian vật chuyển động từ cổng quang điện A đến B (t</a:t>
            </a:r>
            <a:r>
              <a:rPr lang="en-US" sz="2200" baseline="-25000">
                <a:effectLst/>
                <a:latin typeface="Arial" panose="020B0604020202020204" pitchFamily="34" charset="0"/>
                <a:ea typeface="Times New Roman" panose="02020603050405020304" pitchFamily="18" charset="0"/>
                <a:cs typeface="Times New Roman" panose="02020603050405020304" pitchFamily="18" charset="0"/>
              </a:rPr>
              <a:t>AB</a:t>
            </a:r>
            <a:r>
              <a:rPr lang="en-US" sz="2200">
                <a:effectLst/>
                <a:latin typeface="Arial" panose="020B0604020202020204" pitchFamily="34" charset="0"/>
                <a:ea typeface="Times New Roman" panose="02020603050405020304" pitchFamily="18" charset="0"/>
                <a:cs typeface="Times New Roman" panose="02020603050405020304" pitchFamily="18" charset="0"/>
              </a:rPr>
              <a:t>). Tiến hành 3 lần và ghi kết quả</a:t>
            </a:r>
            <a:endParaRPr lang="en-US" sz="2200"/>
          </a:p>
        </p:txBody>
      </p:sp>
      <p:pic>
        <p:nvPicPr>
          <p:cNvPr id="30" name="Picture 4" descr="empty-blue-rectangle">
            <a:extLst>
              <a:ext uri="{FF2B5EF4-FFF2-40B4-BE49-F238E27FC236}">
                <a16:creationId xmlns:a16="http://schemas.microsoft.com/office/drawing/2014/main" id="{3631FA80-730C-45F3-A693-7634DD1AF8CE}"/>
              </a:ext>
            </a:extLst>
          </p:cNvPr>
          <p:cNvPicPr>
            <a:picLocks noChangeAspect="1" noChangeArrowheads="1"/>
          </p:cNvPicPr>
          <p:nvPr/>
        </p:nvPicPr>
        <p:blipFill>
          <a:blip r:embed="rId4"/>
          <a:srcRect/>
          <a:stretch>
            <a:fillRect/>
          </a:stretch>
        </p:blipFill>
        <p:spPr bwMode="auto">
          <a:xfrm>
            <a:off x="7743153" y="3547526"/>
            <a:ext cx="4409447" cy="1710274"/>
          </a:xfrm>
          <a:prstGeom prst="rect">
            <a:avLst/>
          </a:prstGeom>
          <a:noFill/>
          <a:ln w="9525">
            <a:noFill/>
            <a:miter lim="800000"/>
            <a:headEnd/>
            <a:tailEnd/>
          </a:ln>
        </p:spPr>
      </p:pic>
      <p:sp>
        <p:nvSpPr>
          <p:cNvPr id="34" name="TextBox 33">
            <a:extLst>
              <a:ext uri="{FF2B5EF4-FFF2-40B4-BE49-F238E27FC236}">
                <a16:creationId xmlns:a16="http://schemas.microsoft.com/office/drawing/2014/main" id="{F035981B-F78F-4CDE-B046-E60DDC25CDE4}"/>
              </a:ext>
            </a:extLst>
          </p:cNvPr>
          <p:cNvSpPr txBox="1"/>
          <p:nvPr/>
        </p:nvSpPr>
        <p:spPr>
          <a:xfrm>
            <a:off x="8001693" y="3631203"/>
            <a:ext cx="3846138" cy="1523238"/>
          </a:xfrm>
          <a:prstGeom prst="rect">
            <a:avLst/>
          </a:prstGeom>
          <a:noFill/>
        </p:spPr>
        <p:txBody>
          <a:bodyPr wrap="square">
            <a:spAutoFit/>
          </a:bodyPr>
          <a:lstStyle/>
          <a:p>
            <a:pPr marL="0" marR="0" algn="just">
              <a:lnSpc>
                <a:spcPct val="107000"/>
              </a:lnSpc>
              <a:spcBef>
                <a:spcPts val="0"/>
              </a:spcBef>
              <a:spcAft>
                <a:spcPts val="500"/>
              </a:spcAft>
            </a:pPr>
            <a:r>
              <a:rPr lang="en-US" sz="2200" i="1" u="sng">
                <a:effectLst/>
                <a:latin typeface="Arial" panose="020B0604020202020204" pitchFamily="34" charset="0"/>
                <a:ea typeface="Times New Roman" panose="02020603050405020304" pitchFamily="18" charset="0"/>
                <a:cs typeface="Times New Roman" panose="02020603050405020304" pitchFamily="18" charset="0"/>
              </a:rPr>
              <a:t>Bước 6</a:t>
            </a:r>
            <a:r>
              <a:rPr lang="en-US" sz="2200">
                <a:effectLst/>
                <a:latin typeface="Arial" panose="020B0604020202020204" pitchFamily="34" charset="0"/>
                <a:ea typeface="Times New Roman" panose="02020603050405020304" pitchFamily="18" charset="0"/>
                <a:cs typeface="Times New Roman" panose="02020603050405020304" pitchFamily="18" charset="0"/>
              </a:rPr>
              <a:t>: Chọn chế độ để đo thời gian vật chắn cổng quang điện B (t</a:t>
            </a:r>
            <a:r>
              <a:rPr lang="en-US" sz="2200" baseline="-25000">
                <a:effectLst/>
                <a:latin typeface="Arial" panose="020B0604020202020204" pitchFamily="34" charset="0"/>
                <a:ea typeface="Times New Roman" panose="02020603050405020304" pitchFamily="18" charset="0"/>
                <a:cs typeface="Times New Roman" panose="02020603050405020304" pitchFamily="18" charset="0"/>
              </a:rPr>
              <a:t>B</a:t>
            </a:r>
            <a:r>
              <a:rPr lang="en-US" sz="2200">
                <a:effectLst/>
                <a:latin typeface="Arial" panose="020B0604020202020204" pitchFamily="34" charset="0"/>
                <a:ea typeface="Times New Roman" panose="02020603050405020304" pitchFamily="18" charset="0"/>
                <a:cs typeface="Times New Roman" panose="02020603050405020304" pitchFamily="18" charset="0"/>
              </a:rPr>
              <a:t>). Tiến hành thí nghiệm 3 lần để xác định</a:t>
            </a:r>
            <a:endParaRPr lang="en-US" sz="2200">
              <a:effectLst/>
              <a:latin typeface="Calibri" panose="020F0502020204030204" pitchFamily="34" charset="0"/>
              <a:ea typeface="游明朝" panose="02020400000000000000" pitchFamily="18" charset="-128"/>
              <a:cs typeface="Times New Roman" panose="02020603050405020304" pitchFamily="18" charset="0"/>
            </a:endParaRPr>
          </a:p>
        </p:txBody>
      </p:sp>
    </p:spTree>
    <p:extLst>
      <p:ext uri="{BB962C8B-B14F-4D97-AF65-F5344CB8AC3E}">
        <p14:creationId xmlns:p14="http://schemas.microsoft.com/office/powerpoint/2010/main" val="2767287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6" grpId="0"/>
      <p:bldP spid="28" grpId="0"/>
      <p:bldP spid="3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Thí nghiệm khảo sát chuyển động biến đổi</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22" name="Text Box 5">
            <a:extLst>
              <a:ext uri="{FF2B5EF4-FFF2-40B4-BE49-F238E27FC236}">
                <a16:creationId xmlns:a16="http://schemas.microsoft.com/office/drawing/2014/main" id="{70325BA7-D0D0-4705-9519-80881D255FA8}"/>
              </a:ext>
            </a:extLst>
          </p:cNvPr>
          <p:cNvSpPr txBox="1">
            <a:spLocks noChangeArrowheads="1"/>
          </p:cNvSpPr>
          <p:nvPr/>
        </p:nvSpPr>
        <p:spPr bwMode="auto">
          <a:xfrm>
            <a:off x="375548" y="1108473"/>
            <a:ext cx="10869774" cy="477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sz="2500" i="1">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Báo cáo kết quả thí nghiệm</a:t>
            </a:r>
            <a:endParaRPr lang="en-US" altLang="en-US" sz="2200" i="1">
              <a:cs typeface="Arial" panose="020B0604020202020204" pitchFamily="34" charset="0"/>
            </a:endParaRPr>
          </a:p>
        </p:txBody>
      </p:sp>
      <p:sp>
        <p:nvSpPr>
          <p:cNvPr id="19" name="TextBox 18">
            <a:extLst>
              <a:ext uri="{FF2B5EF4-FFF2-40B4-BE49-F238E27FC236}">
                <a16:creationId xmlns:a16="http://schemas.microsoft.com/office/drawing/2014/main" id="{98CDA5ED-0774-4A45-AB70-57331A0C8F26}"/>
              </a:ext>
            </a:extLst>
          </p:cNvPr>
          <p:cNvSpPr txBox="1"/>
          <p:nvPr/>
        </p:nvSpPr>
        <p:spPr>
          <a:xfrm>
            <a:off x="765287" y="1517805"/>
            <a:ext cx="11321282" cy="1107996"/>
          </a:xfrm>
          <a:prstGeom prst="rect">
            <a:avLst/>
          </a:prstGeom>
          <a:noFill/>
        </p:spPr>
        <p:txBody>
          <a:bodyPr wrap="square">
            <a:spAutoFit/>
          </a:bodyPr>
          <a:lstStyle/>
          <a:p>
            <a:pPr marL="342900" marR="0" indent="-342900">
              <a:spcBef>
                <a:spcPts val="0"/>
              </a:spcBef>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Đo thời gian vật đi hết quãng đường AB và thời gian vật chắn cổng quang điện B. </a:t>
            </a:r>
          </a:p>
          <a:p>
            <a:pPr marL="342900" marR="0" indent="-342900">
              <a:spcBef>
                <a:spcPts val="0"/>
              </a:spcBef>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Ghi vào bảng số liệu như gợi ý trong Bảng 7.1. </a:t>
            </a:r>
          </a:p>
          <a:p>
            <a:pPr marL="342900" marR="0" indent="-342900">
              <a:spcBef>
                <a:spcPts val="0"/>
              </a:spcBef>
              <a:buFont typeface="Arial" panose="020B0604020202020204" pitchFamily="34" charset="0"/>
              <a:buChar char="•"/>
            </a:pPr>
            <a:r>
              <a:rPr lang="en-US" sz="2200" i="1">
                <a:effectLst/>
                <a:latin typeface="Arial" panose="020B0604020202020204" pitchFamily="34" charset="0"/>
                <a:ea typeface="Times New Roman" panose="02020603050405020304" pitchFamily="18" charset="0"/>
                <a:cs typeface="Times New Roman" panose="02020603050405020304" pitchFamily="18" charset="0"/>
              </a:rPr>
              <a:t>Xử lí số liệu để ghi nhận được tốc độ tức thời tương ứng với từng thời điểm đo được.</a:t>
            </a:r>
            <a:endParaRPr lang="en-US" sz="2200" i="1">
              <a:effectLst/>
              <a:latin typeface="Calibri" panose="020F0502020204030204" pitchFamily="34" charset="0"/>
              <a:ea typeface="游明朝" panose="02020400000000000000" pitchFamily="18" charset="-128"/>
              <a:cs typeface="Times New Roman" panose="02020603050405020304" pitchFamily="18" charset="0"/>
            </a:endParaRPr>
          </a:p>
        </p:txBody>
      </p:sp>
      <p:sp>
        <p:nvSpPr>
          <p:cNvPr id="25" name="TextBox 24">
            <a:extLst>
              <a:ext uri="{FF2B5EF4-FFF2-40B4-BE49-F238E27FC236}">
                <a16:creationId xmlns:a16="http://schemas.microsoft.com/office/drawing/2014/main" id="{F03CFD5D-4EF6-4194-8C1A-D1E95C6536E1}"/>
              </a:ext>
            </a:extLst>
          </p:cNvPr>
          <p:cNvSpPr txBox="1"/>
          <p:nvPr/>
        </p:nvSpPr>
        <p:spPr>
          <a:xfrm>
            <a:off x="3429000" y="6336487"/>
            <a:ext cx="5334000" cy="369332"/>
          </a:xfrm>
          <a:prstGeom prst="rect">
            <a:avLst/>
          </a:prstGeom>
          <a:noFill/>
        </p:spPr>
        <p:txBody>
          <a:bodyPr wrap="square">
            <a:spAutoFit/>
          </a:bodyPr>
          <a:lstStyle/>
          <a:p>
            <a:r>
              <a:rPr lang="en-US" sz="1800">
                <a:solidFill>
                  <a:srgbClr val="7030A0"/>
                </a:solidFill>
                <a:effectLst/>
                <a:latin typeface="Arial" panose="020B0604020202020204" pitchFamily="34" charset="0"/>
                <a:ea typeface="Times New Roman" panose="02020603050405020304" pitchFamily="18" charset="0"/>
              </a:rPr>
              <a:t>Bảng số liệu thí nghiệm đo vận tốc theo thời gian </a:t>
            </a:r>
            <a:endParaRPr lang="en-US">
              <a:solidFill>
                <a:srgbClr val="7030A0"/>
              </a:solidFill>
            </a:endParaRPr>
          </a:p>
        </p:txBody>
      </p:sp>
      <mc:AlternateContent xmlns:mc="http://schemas.openxmlformats.org/markup-compatibility/2006" xmlns:a14="http://schemas.microsoft.com/office/drawing/2010/main">
        <mc:Choice Requires="a14">
          <p:graphicFrame>
            <p:nvGraphicFramePr>
              <p:cNvPr id="16" name="Table 13">
                <a:extLst>
                  <a:ext uri="{FF2B5EF4-FFF2-40B4-BE49-F238E27FC236}">
                    <a16:creationId xmlns:a16="http://schemas.microsoft.com/office/drawing/2014/main" id="{CF628B88-3B79-0BE3-B924-7C801B6EB294}"/>
                  </a:ext>
                </a:extLst>
              </p:cNvPr>
              <p:cNvGraphicFramePr>
                <a:graphicFrameLocks noGrp="1"/>
              </p:cNvGraphicFramePr>
              <p:nvPr>
                <p:extLst>
                  <p:ext uri="{D42A27DB-BD31-4B8C-83A1-F6EECF244321}">
                    <p14:modId xmlns:p14="http://schemas.microsoft.com/office/powerpoint/2010/main" val="127672592"/>
                  </p:ext>
                </p:extLst>
              </p:nvPr>
            </p:nvGraphicFramePr>
            <p:xfrm>
              <a:off x="586593" y="2756834"/>
              <a:ext cx="11072008" cy="3417022"/>
            </p:xfrm>
            <a:graphic>
              <a:graphicData uri="http://schemas.openxmlformats.org/drawingml/2006/table">
                <a:tbl>
                  <a:tblPr firstRow="1" bandRow="1">
                    <a:tableStyleId>{93296810-A885-4BE3-A3E7-6D5BEEA58F35}</a:tableStyleId>
                  </a:tblPr>
                  <a:tblGrid>
                    <a:gridCol w="881091">
                      <a:extLst>
                        <a:ext uri="{9D8B030D-6E8A-4147-A177-3AD203B41FA5}">
                          <a16:colId xmlns:a16="http://schemas.microsoft.com/office/drawing/2014/main" val="1913795865"/>
                        </a:ext>
                      </a:extLst>
                    </a:gridCol>
                    <a:gridCol w="818316">
                      <a:extLst>
                        <a:ext uri="{9D8B030D-6E8A-4147-A177-3AD203B41FA5}">
                          <a16:colId xmlns:a16="http://schemas.microsoft.com/office/drawing/2014/main" val="1264622068"/>
                        </a:ext>
                      </a:extLst>
                    </a:gridCol>
                    <a:gridCol w="838200">
                      <a:extLst>
                        <a:ext uri="{9D8B030D-6E8A-4147-A177-3AD203B41FA5}">
                          <a16:colId xmlns:a16="http://schemas.microsoft.com/office/drawing/2014/main" val="397702833"/>
                        </a:ext>
                      </a:extLst>
                    </a:gridCol>
                    <a:gridCol w="762000">
                      <a:extLst>
                        <a:ext uri="{9D8B030D-6E8A-4147-A177-3AD203B41FA5}">
                          <a16:colId xmlns:a16="http://schemas.microsoft.com/office/drawing/2014/main" val="2741692590"/>
                        </a:ext>
                      </a:extLst>
                    </a:gridCol>
                    <a:gridCol w="914400">
                      <a:extLst>
                        <a:ext uri="{9D8B030D-6E8A-4147-A177-3AD203B41FA5}">
                          <a16:colId xmlns:a16="http://schemas.microsoft.com/office/drawing/2014/main" val="3911514114"/>
                        </a:ext>
                      </a:extLst>
                    </a:gridCol>
                    <a:gridCol w="1066800">
                      <a:extLst>
                        <a:ext uri="{9D8B030D-6E8A-4147-A177-3AD203B41FA5}">
                          <a16:colId xmlns:a16="http://schemas.microsoft.com/office/drawing/2014/main" val="1179643113"/>
                        </a:ext>
                      </a:extLst>
                    </a:gridCol>
                    <a:gridCol w="838200">
                      <a:extLst>
                        <a:ext uri="{9D8B030D-6E8A-4147-A177-3AD203B41FA5}">
                          <a16:colId xmlns:a16="http://schemas.microsoft.com/office/drawing/2014/main" val="1601266568"/>
                        </a:ext>
                      </a:extLst>
                    </a:gridCol>
                    <a:gridCol w="1066800">
                      <a:extLst>
                        <a:ext uri="{9D8B030D-6E8A-4147-A177-3AD203B41FA5}">
                          <a16:colId xmlns:a16="http://schemas.microsoft.com/office/drawing/2014/main" val="191516268"/>
                        </a:ext>
                      </a:extLst>
                    </a:gridCol>
                    <a:gridCol w="914400">
                      <a:extLst>
                        <a:ext uri="{9D8B030D-6E8A-4147-A177-3AD203B41FA5}">
                          <a16:colId xmlns:a16="http://schemas.microsoft.com/office/drawing/2014/main" val="3726663111"/>
                        </a:ext>
                      </a:extLst>
                    </a:gridCol>
                    <a:gridCol w="990600">
                      <a:extLst>
                        <a:ext uri="{9D8B030D-6E8A-4147-A177-3AD203B41FA5}">
                          <a16:colId xmlns:a16="http://schemas.microsoft.com/office/drawing/2014/main" val="1204596472"/>
                        </a:ext>
                      </a:extLst>
                    </a:gridCol>
                    <a:gridCol w="779375">
                      <a:extLst>
                        <a:ext uri="{9D8B030D-6E8A-4147-A177-3AD203B41FA5}">
                          <a16:colId xmlns:a16="http://schemas.microsoft.com/office/drawing/2014/main" val="2782533079"/>
                        </a:ext>
                      </a:extLst>
                    </a:gridCol>
                    <a:gridCol w="1201826">
                      <a:extLst>
                        <a:ext uri="{9D8B030D-6E8A-4147-A177-3AD203B41FA5}">
                          <a16:colId xmlns:a16="http://schemas.microsoft.com/office/drawing/2014/main" val="3000706089"/>
                        </a:ext>
                      </a:extLst>
                    </a:gridCol>
                  </a:tblGrid>
                  <a:tr h="324262">
                    <a:tc gridSpan="12">
                      <a:txBody>
                        <a:bodyPr/>
                        <a:lstStyle/>
                        <a:p>
                          <a:pPr algn="ctr"/>
                          <a:r>
                            <a:rPr lang="en-US" sz="1600">
                              <a:latin typeface="Arial" panose="020B0604020202020204" pitchFamily="34" charset="0"/>
                              <a:cs typeface="Arial" panose="020B0604020202020204" pitchFamily="34" charset="0"/>
                            </a:rPr>
                            <a:t>Góc máng nghiêng: </a:t>
                          </a:r>
                          <a:r>
                            <a:rPr lang="en-US" sz="1600">
                              <a:latin typeface="Arial" panose="020B0604020202020204" pitchFamily="34" charset="0"/>
                              <a:cs typeface="Arial" panose="020B0604020202020204" pitchFamily="34" charset="0"/>
                              <a:sym typeface="Symbol" panose="05050102010706020507" pitchFamily="18" charset="2"/>
                            </a:rPr>
                            <a:t></a:t>
                          </a:r>
                          <a:r>
                            <a:rPr lang="en-US" sz="1600">
                              <a:latin typeface="Arial" panose="020B0604020202020204" pitchFamily="34" charset="0"/>
                              <a:cs typeface="Arial" panose="020B0604020202020204" pitchFamily="34" charset="0"/>
                            </a:rPr>
                            <a:t>  = 20</a:t>
                          </a:r>
                          <a:r>
                            <a:rPr lang="en-US" sz="1600" baseline="30000">
                              <a:latin typeface="Arial" panose="020B0604020202020204" pitchFamily="34" charset="0"/>
                              <a:cs typeface="Arial" panose="020B0604020202020204" pitchFamily="34" charset="0"/>
                            </a:rPr>
                            <a:t>o</a:t>
                          </a:r>
                          <a:r>
                            <a:rPr lang="en-US" sz="1600" baseline="0">
                              <a:latin typeface="Arial" panose="020B0604020202020204" pitchFamily="34" charset="0"/>
                              <a:cs typeface="Arial" panose="020B0604020202020204" pitchFamily="34" charset="0"/>
                            </a:rPr>
                            <a:t>         Đường kính viên bi: </a:t>
                          </a:r>
                          <a:r>
                            <a:rPr lang="en-US" sz="1600" i="1" baseline="0">
                              <a:latin typeface="Arial" panose="020B0604020202020204" pitchFamily="34" charset="0"/>
                              <a:cs typeface="Arial" panose="020B0604020202020204" pitchFamily="34" charset="0"/>
                            </a:rPr>
                            <a:t>d</a:t>
                          </a:r>
                          <a:r>
                            <a:rPr lang="en-US" sz="1600" baseline="0">
                              <a:latin typeface="Arial" panose="020B0604020202020204" pitchFamily="34" charset="0"/>
                              <a:cs typeface="Arial" panose="020B0604020202020204" pitchFamily="34" charset="0"/>
                            </a:rPr>
                            <a:t> = 2,05 cm</a:t>
                          </a:r>
                          <a:r>
                            <a:rPr lang="en-US" sz="160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33087313"/>
                      </a:ext>
                    </a:extLst>
                  </a:tr>
                  <a:tr h="324262">
                    <a:tc rowSpan="2">
                      <a:txBody>
                        <a:bodyPr/>
                        <a:lstStyle/>
                        <a:p>
                          <a:pPr algn="ctr"/>
                          <a:r>
                            <a:rPr lang="en-US" sz="1600">
                              <a:latin typeface="Arial" panose="020B0604020202020204" pitchFamily="34" charset="0"/>
                              <a:cs typeface="Arial" panose="020B0604020202020204" pitchFamily="34" charset="0"/>
                            </a:rPr>
                            <a:t>Khoảng cách</a:t>
                          </a:r>
                        </a:p>
                        <a:p>
                          <a:pPr algn="ctr"/>
                          <a:r>
                            <a:rPr lang="en-US" sz="1600">
                              <a:latin typeface="Arial" panose="020B0604020202020204" pitchFamily="34" charset="0"/>
                              <a:cs typeface="Arial" panose="020B0604020202020204" pitchFamily="34" charset="0"/>
                            </a:rPr>
                            <a:t>AB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n-US" sz="1600">
                              <a:latin typeface="Arial" panose="020B0604020202020204" pitchFamily="34" charset="0"/>
                              <a:cs typeface="Arial" panose="020B0604020202020204" pitchFamily="34" charset="0"/>
                            </a:rPr>
                            <a:t>t</a:t>
                          </a:r>
                          <a:r>
                            <a:rPr lang="en-US" sz="1600" baseline="-25000">
                              <a:latin typeface="Arial" panose="020B0604020202020204" pitchFamily="34" charset="0"/>
                              <a:cs typeface="Arial" panose="020B0604020202020204" pitchFamily="34" charset="0"/>
                            </a:rPr>
                            <a:t>AB</a:t>
                          </a:r>
                          <a:r>
                            <a:rPr lang="en-US" sz="1600">
                              <a:latin typeface="Arial" panose="020B0604020202020204" pitchFamily="34" charset="0"/>
                              <a:cs typeface="Arial" panose="020B0604020202020204" pitchFamily="34" charset="0"/>
                            </a:rPr>
                            <a: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t</a:t>
                          </a:r>
                          <a:r>
                            <a:rPr lang="en-US" sz="1600" baseline="-25000">
                              <a:latin typeface="Arial" panose="020B0604020202020204" pitchFamily="34" charset="0"/>
                              <a:cs typeface="Arial" panose="020B0604020202020204" pitchFamily="34" charset="0"/>
                            </a:rPr>
                            <a:t>B</a:t>
                          </a:r>
                          <a:r>
                            <a:rPr lang="en-US" sz="1600">
                              <a:latin typeface="Arial" panose="020B0604020202020204" pitchFamily="34" charset="0"/>
                              <a:cs typeface="Arial" panose="020B0604020202020204" pitchFamily="34" charset="0"/>
                            </a:rPr>
                            <a: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rowSpan="2">
                      <a:txBody>
                        <a:bodyPr/>
                        <a:lstStyle/>
                        <a:p>
                          <a:pPr algn="ctr"/>
                          <a:r>
                            <a:rPr lang="en-US" sz="1600">
                              <a:latin typeface="Arial" panose="020B0604020202020204" pitchFamily="34" charset="0"/>
                              <a:cs typeface="Arial" panose="020B0604020202020204" pitchFamily="34" charset="0"/>
                            </a:rPr>
                            <a:t>Tốc độ tức thời B</a:t>
                          </a:r>
                        </a:p>
                        <a:p>
                          <a:pPr algn="ctr"/>
                          <a14:m>
                            <m:oMath xmlns:m="http://schemas.openxmlformats.org/officeDocument/2006/math">
                              <m:acc>
                                <m:accPr>
                                  <m:chr m:val="̅"/>
                                  <m:ctrlPr>
                                    <a:rPr lang="en-US" sz="1600" i="1" smtClean="0">
                                      <a:latin typeface="Cambria Math" panose="02040503050406030204" pitchFamily="18" charset="0"/>
                                      <a:cs typeface="Arial" panose="020B0604020202020204" pitchFamily="34" charset="0"/>
                                    </a:rPr>
                                  </m:ctrlPr>
                                </m:accPr>
                                <m:e>
                                  <m:r>
                                    <a:rPr lang="en-US" sz="1600" b="0" i="1" smtClean="0">
                                      <a:latin typeface="Cambria Math" panose="02040503050406030204" pitchFamily="18" charset="0"/>
                                      <a:cs typeface="Arial" panose="020B0604020202020204" pitchFamily="34" charset="0"/>
                                    </a:rPr>
                                    <m:t>𝑣</m:t>
                                  </m:r>
                                  <m:r>
                                    <a:rPr lang="en-US" sz="1600" b="0" i="1" baseline="-25000" smtClean="0">
                                      <a:latin typeface="Cambria Math" panose="02040503050406030204" pitchFamily="18" charset="0"/>
                                      <a:cs typeface="Arial" panose="020B0604020202020204" pitchFamily="34" charset="0"/>
                                    </a:rPr>
                                    <m:t>𝐵</m:t>
                                  </m:r>
                                </m:e>
                              </m:acc>
                            </m:oMath>
                          </a14:m>
                          <a:r>
                            <a:rPr lang="en-US" sz="1600">
                              <a:latin typeface="Arial" panose="020B0604020202020204" pitchFamily="34" charset="0"/>
                              <a:cs typeface="Arial" panose="020B0604020202020204" pitchFamily="34" charset="0"/>
                            </a:rPr>
                            <a:t> = </a:t>
                          </a:r>
                          <a14:m>
                            <m:oMath xmlns:m="http://schemas.openxmlformats.org/officeDocument/2006/math">
                              <m:f>
                                <m:fPr>
                                  <m:ctrlPr>
                                    <a:rPr lang="en-US" sz="1600" i="1" smtClean="0">
                                      <a:latin typeface="Cambria Math" panose="02040503050406030204" pitchFamily="18" charset="0"/>
                                      <a:cs typeface="Arial" panose="020B0604020202020204" pitchFamily="34" charset="0"/>
                                    </a:rPr>
                                  </m:ctrlPr>
                                </m:fPr>
                                <m:num>
                                  <m:r>
                                    <a:rPr lang="en-US" sz="1600" b="0" i="1" smtClean="0">
                                      <a:latin typeface="Cambria Math" panose="02040503050406030204" pitchFamily="18" charset="0"/>
                                      <a:cs typeface="Arial" panose="020B0604020202020204" pitchFamily="34" charset="0"/>
                                    </a:rPr>
                                    <m:t>𝑑</m:t>
                                  </m:r>
                                </m:num>
                                <m:den>
                                  <m:acc>
                                    <m:accPr>
                                      <m:chr m:val="̅"/>
                                      <m:ctrlPr>
                                        <a:rPr lang="en-US" sz="1600" i="1" smtClean="0">
                                          <a:latin typeface="Cambria Math" panose="02040503050406030204" pitchFamily="18" charset="0"/>
                                          <a:cs typeface="Arial" panose="020B0604020202020204" pitchFamily="34" charset="0"/>
                                        </a:rPr>
                                      </m:ctrlPr>
                                    </m:accPr>
                                    <m:e>
                                      <m:r>
                                        <a:rPr lang="en-US" sz="1600" b="0" i="1" smtClean="0">
                                          <a:latin typeface="Cambria Math" panose="02040503050406030204" pitchFamily="18" charset="0"/>
                                          <a:cs typeface="Arial" panose="020B0604020202020204" pitchFamily="34" charset="0"/>
                                        </a:rPr>
                                        <m:t>𝑡</m:t>
                                      </m:r>
                                      <m:r>
                                        <a:rPr lang="en-US" sz="1600" b="0" i="1" baseline="-25000" smtClean="0">
                                          <a:latin typeface="Cambria Math" panose="02040503050406030204" pitchFamily="18" charset="0"/>
                                          <a:cs typeface="Arial" panose="020B0604020202020204" pitchFamily="34" charset="0"/>
                                        </a:rPr>
                                        <m:t>𝐵</m:t>
                                      </m:r>
                                    </m:e>
                                  </m:acc>
                                </m:den>
                              </m:f>
                            </m:oMath>
                          </a14:m>
                          <a:endParaRPr lang="en-US" sz="1600">
                            <a:latin typeface="Arial" panose="020B0604020202020204" pitchFamily="34" charset="0"/>
                            <a:cs typeface="Arial" panose="020B0604020202020204" pitchFamily="34" charset="0"/>
                          </a:endParaRPr>
                        </a:p>
                        <a:p>
                          <a:pPr algn="ct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cs typeface="Arial" panose="020B0604020202020204" pitchFamily="34" charset="0"/>
                                  </a:rPr>
                                  <m:t>(</m:t>
                                </m:r>
                                <m:r>
                                  <a:rPr lang="en-US" sz="1600" b="0" i="1" smtClean="0">
                                    <a:latin typeface="Cambria Math" panose="02040503050406030204" pitchFamily="18" charset="0"/>
                                    <a:cs typeface="Arial" panose="020B0604020202020204" pitchFamily="34" charset="0"/>
                                  </a:rPr>
                                  <m:t>𝑐𝑚</m:t>
                                </m:r>
                                <m:r>
                                  <a:rPr lang="en-US" sz="1600" b="0" i="1" smtClean="0">
                                    <a:latin typeface="Cambria Math" panose="02040503050406030204" pitchFamily="18" charset="0"/>
                                    <a:cs typeface="Arial" panose="020B0604020202020204" pitchFamily="34" charset="0"/>
                                  </a:rPr>
                                  <m:t>/</m:t>
                                </m:r>
                                <m:r>
                                  <a:rPr lang="en-US" sz="1600" b="0" i="1" smtClean="0">
                                    <a:latin typeface="Cambria Math" panose="02040503050406030204" pitchFamily="18" charset="0"/>
                                    <a:cs typeface="Arial" panose="020B0604020202020204" pitchFamily="34" charset="0"/>
                                  </a:rPr>
                                  <m:t>𝑠</m:t>
                                </m:r>
                                <m:r>
                                  <a:rPr lang="en-US" sz="1600" b="0" i="1" smtClean="0">
                                    <a:latin typeface="Cambria Math" panose="02040503050406030204" pitchFamily="18" charset="0"/>
                                    <a:cs typeface="Arial" panose="020B0604020202020204" pitchFamily="34" charset="0"/>
                                  </a:rPr>
                                  <m:t>)</m:t>
                                </m:r>
                              </m:oMath>
                            </m:oMathPara>
                          </a14:m>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24669500"/>
                      </a:ext>
                    </a:extLst>
                  </a:tr>
                  <a:tr h="1070062">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16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Trung bình</a:t>
                          </a:r>
                        </a:p>
                        <a:p>
                          <a:pPr algn="ct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cs typeface="Arial" panose="020B0604020202020204" pitchFamily="34" charset="0"/>
                                      </a:rPr>
                                    </m:ctrlPr>
                                  </m:accPr>
                                  <m:e>
                                    <m:r>
                                      <a:rPr lang="en-US" sz="1600" b="0" i="1" smtClean="0">
                                        <a:latin typeface="Cambria Math" panose="02040503050406030204" pitchFamily="18" charset="0"/>
                                        <a:cs typeface="Arial" panose="020B0604020202020204" pitchFamily="34" charset="0"/>
                                      </a:rPr>
                                      <m:t>𝑡</m:t>
                                    </m:r>
                                    <m:r>
                                      <a:rPr lang="en-US" sz="1600" b="0" i="1" baseline="-25000" smtClean="0">
                                        <a:latin typeface="Cambria Math" panose="02040503050406030204" pitchFamily="18" charset="0"/>
                                        <a:cs typeface="Arial" panose="020B0604020202020204" pitchFamily="34" charset="0"/>
                                      </a:rPr>
                                      <m:t>𝐴𝐵</m:t>
                                    </m:r>
                                  </m:e>
                                </m:acc>
                              </m:oMath>
                            </m:oMathPara>
                          </a14:m>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Sai</a:t>
                          </a:r>
                        </a:p>
                        <a:p>
                          <a:pPr algn="ctr"/>
                          <a:r>
                            <a:rPr lang="en-US" sz="1600">
                              <a:latin typeface="Arial" panose="020B0604020202020204" pitchFamily="34" charset="0"/>
                              <a:cs typeface="Arial" panose="020B0604020202020204" pitchFamily="34" charset="0"/>
                            </a:rPr>
                            <a:t> số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a:t>
                          </a:r>
                        </a:p>
                        <a:p>
                          <a:pPr algn="ctr"/>
                          <a:r>
                            <a:rPr lang="en-US" sz="16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a:t>
                          </a:r>
                        </a:p>
                        <a:p>
                          <a:pPr algn="ctr"/>
                          <a:r>
                            <a:rPr lang="en-US" sz="16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a:t>
                          </a:r>
                        </a:p>
                        <a:p>
                          <a:pPr algn="ctr"/>
                          <a:r>
                            <a:rPr lang="en-US" sz="1600">
                              <a:latin typeface="Arial" panose="020B0604020202020204" pitchFamily="34" charset="0"/>
                              <a:cs typeface="Arial" panose="020B0604020202020204" pitchFamily="34" charset="0"/>
                            </a:rPr>
                            <a:t>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Trung bình</a:t>
                          </a:r>
                        </a:p>
                        <a:p>
                          <a:pPr algn="ctr"/>
                          <a14:m>
                            <m:oMathPara xmlns:m="http://schemas.openxmlformats.org/officeDocument/2006/math">
                              <m:oMathParaPr>
                                <m:jc m:val="centerGroup"/>
                              </m:oMathParaPr>
                              <m:oMath xmlns:m="http://schemas.openxmlformats.org/officeDocument/2006/math">
                                <m:acc>
                                  <m:accPr>
                                    <m:chr m:val="̅"/>
                                    <m:ctrlPr>
                                      <a:rPr lang="en-US" sz="1600" i="1" smtClean="0">
                                        <a:latin typeface="Cambria Math" panose="02040503050406030204" pitchFamily="18" charset="0"/>
                                        <a:cs typeface="Arial" panose="020B0604020202020204" pitchFamily="34" charset="0"/>
                                      </a:rPr>
                                    </m:ctrlPr>
                                  </m:accPr>
                                  <m:e>
                                    <m:r>
                                      <a:rPr lang="en-US" sz="1600" b="0" i="1" smtClean="0">
                                        <a:latin typeface="Cambria Math" panose="02040503050406030204" pitchFamily="18" charset="0"/>
                                        <a:cs typeface="Arial" panose="020B0604020202020204" pitchFamily="34" charset="0"/>
                                      </a:rPr>
                                      <m:t>𝑡</m:t>
                                    </m:r>
                                    <m:r>
                                      <a:rPr lang="en-US" sz="1600" b="0" i="1" baseline="-25000" smtClean="0">
                                        <a:latin typeface="Cambria Math" panose="02040503050406030204" pitchFamily="18" charset="0"/>
                                        <a:cs typeface="Arial" panose="020B0604020202020204" pitchFamily="34" charset="0"/>
                                      </a:rPr>
                                      <m:t>𝐵</m:t>
                                    </m:r>
                                  </m:e>
                                </m:acc>
                              </m:oMath>
                            </m:oMathPara>
                          </a14:m>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Sai</a:t>
                          </a:r>
                        </a:p>
                        <a:p>
                          <a:pPr algn="ctr"/>
                          <a:r>
                            <a:rPr lang="en-US" sz="1600">
                              <a:latin typeface="Arial" panose="020B0604020202020204" pitchFamily="34" charset="0"/>
                              <a:cs typeface="Arial" panose="020B0604020202020204" pitchFamily="34" charset="0"/>
                            </a:rPr>
                            <a:t> số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r>
                            <a:rPr lang="en-US" sz="2000">
                              <a:latin typeface="Arial" panose="020B0604020202020204" pitchFamily="34" charset="0"/>
                              <a:cs typeface="Arial" panose="020B0604020202020204" pitchFamily="34" charset="0"/>
                            </a:rPr>
                            <a:t>Tốc độ tức thời B</a:t>
                          </a:r>
                        </a:p>
                        <a:p>
                          <a:pPr algn="ctr"/>
                          <a14:m>
                            <m:oMath xmlns:m="http://schemas.openxmlformats.org/officeDocument/2006/math">
                              <m:acc>
                                <m:accPr>
                                  <m:chr m:val="̅"/>
                                  <m:ctrlPr>
                                    <a:rPr lang="en-US" sz="200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𝑣</m:t>
                                  </m:r>
                                  <m:r>
                                    <a:rPr lang="en-US" sz="2000" b="0" i="1" baseline="-25000" smtClean="0">
                                      <a:latin typeface="Cambria Math" panose="02040503050406030204" pitchFamily="18" charset="0"/>
                                      <a:cs typeface="Arial" panose="020B0604020202020204" pitchFamily="34" charset="0"/>
                                    </a:rPr>
                                    <m:t>𝐵</m:t>
                                  </m:r>
                                </m:e>
                              </m:acc>
                            </m:oMath>
                          </a14:m>
                          <a:r>
                            <a:rPr lang="en-US" sz="2000">
                              <a:latin typeface="Arial" panose="020B0604020202020204" pitchFamily="34" charset="0"/>
                              <a:cs typeface="Arial" panose="020B0604020202020204" pitchFamily="34" charset="0"/>
                            </a:rPr>
                            <a:t> = </a:t>
                          </a:r>
                          <a14:m>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𝑑</m:t>
                                  </m:r>
                                </m:num>
                                <m:den>
                                  <m:acc>
                                    <m:accPr>
                                      <m:chr m:val="̅"/>
                                      <m:ctrlPr>
                                        <a:rPr lang="en-US" sz="200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𝑡</m:t>
                                      </m:r>
                                      <m:r>
                                        <a:rPr lang="en-US" sz="2000" b="0" i="1" baseline="-25000" smtClean="0">
                                          <a:latin typeface="Cambria Math" panose="02040503050406030204" pitchFamily="18" charset="0"/>
                                          <a:cs typeface="Arial" panose="020B0604020202020204" pitchFamily="34" charset="0"/>
                                        </a:rPr>
                                        <m:t>𝐵</m:t>
                                      </m:r>
                                    </m:e>
                                  </m:acc>
                                </m:den>
                              </m:f>
                              <m:r>
                                <a:rPr lang="en-US" sz="2000" b="0" i="1" smtClean="0">
                                  <a:latin typeface="Cambria Math" panose="02040503050406030204" pitchFamily="18" charset="0"/>
                                  <a:cs typeface="Arial" panose="020B0604020202020204" pitchFamily="34" charset="0"/>
                                </a:rPr>
                                <m:t> (</m:t>
                              </m:r>
                              <m:f>
                                <m:fPr>
                                  <m:ctrlPr>
                                    <a:rPr lang="en-US" sz="2000" b="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𝑐𝑚</m:t>
                                  </m:r>
                                </m:num>
                                <m:den>
                                  <m:r>
                                    <a:rPr lang="en-US" sz="2000" b="0" i="1" smtClean="0">
                                      <a:latin typeface="Cambria Math" panose="02040503050406030204" pitchFamily="18" charset="0"/>
                                      <a:cs typeface="Arial" panose="020B0604020202020204" pitchFamily="34" charset="0"/>
                                    </a:rPr>
                                    <m:t>𝑠</m:t>
                                  </m:r>
                                </m:den>
                              </m:f>
                              <m:r>
                                <a:rPr lang="en-US" sz="2000" b="0" i="1" smtClean="0">
                                  <a:latin typeface="Cambria Math" panose="02040503050406030204" pitchFamily="18" charset="0"/>
                                  <a:cs typeface="Arial" panose="020B0604020202020204" pitchFamily="34" charset="0"/>
                                </a:rPr>
                                <m:t>)</m:t>
                              </m:r>
                            </m:oMath>
                          </a14:m>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01245121"/>
                      </a:ext>
                    </a:extLst>
                  </a:tr>
                  <a:tr h="324262">
                    <a:tc>
                      <a:txBody>
                        <a:bodyPr/>
                        <a:lstStyle/>
                        <a:p>
                          <a:pPr algn="ctr"/>
                          <a:r>
                            <a:rPr lang="en-US" sz="16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24262">
                    <a:tc>
                      <a:txBody>
                        <a:bodyPr/>
                        <a:lstStyle/>
                        <a:p>
                          <a:pPr algn="ctr"/>
                          <a:r>
                            <a:rPr lang="en-US" sz="16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24262">
                    <a:tc>
                      <a:txBody>
                        <a:bodyPr/>
                        <a:lstStyle/>
                        <a:p>
                          <a:pPr algn="ctr"/>
                          <a:r>
                            <a:rPr lang="en-US" sz="16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324262">
                    <a:tc>
                      <a:txBody>
                        <a:bodyPr/>
                        <a:lstStyle/>
                        <a:p>
                          <a:pPr algn="ctr"/>
                          <a:r>
                            <a:rPr lang="en-US" sz="16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r h="324262">
                    <a:tc>
                      <a:txBody>
                        <a:bodyPr/>
                        <a:lstStyle/>
                        <a:p>
                          <a:pPr algn="ctr"/>
                          <a:r>
                            <a:rPr lang="en-US" sz="16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5402628"/>
                      </a:ext>
                    </a:extLst>
                  </a:tr>
                </a:tbl>
              </a:graphicData>
            </a:graphic>
          </p:graphicFrame>
        </mc:Choice>
        <mc:Fallback xmlns="">
          <p:graphicFrame>
            <p:nvGraphicFramePr>
              <p:cNvPr id="16" name="Table 13">
                <a:extLst>
                  <a:ext uri="{FF2B5EF4-FFF2-40B4-BE49-F238E27FC236}">
                    <a16:creationId xmlns:a16="http://schemas.microsoft.com/office/drawing/2014/main" id="{CF628B88-3B79-0BE3-B924-7C801B6EB294}"/>
                  </a:ext>
                </a:extLst>
              </p:cNvPr>
              <p:cNvGraphicFramePr>
                <a:graphicFrameLocks noGrp="1"/>
              </p:cNvGraphicFramePr>
              <p:nvPr>
                <p:extLst>
                  <p:ext uri="{D42A27DB-BD31-4B8C-83A1-F6EECF244321}">
                    <p14:modId xmlns:p14="http://schemas.microsoft.com/office/powerpoint/2010/main" val="127672592"/>
                  </p:ext>
                </p:extLst>
              </p:nvPr>
            </p:nvGraphicFramePr>
            <p:xfrm>
              <a:off x="586593" y="2756834"/>
              <a:ext cx="11072008" cy="3417022"/>
            </p:xfrm>
            <a:graphic>
              <a:graphicData uri="http://schemas.openxmlformats.org/drawingml/2006/table">
                <a:tbl>
                  <a:tblPr firstRow="1" bandRow="1">
                    <a:tableStyleId>{93296810-A885-4BE3-A3E7-6D5BEEA58F35}</a:tableStyleId>
                  </a:tblPr>
                  <a:tblGrid>
                    <a:gridCol w="881091">
                      <a:extLst>
                        <a:ext uri="{9D8B030D-6E8A-4147-A177-3AD203B41FA5}">
                          <a16:colId xmlns:a16="http://schemas.microsoft.com/office/drawing/2014/main" val="1913795865"/>
                        </a:ext>
                      </a:extLst>
                    </a:gridCol>
                    <a:gridCol w="818316">
                      <a:extLst>
                        <a:ext uri="{9D8B030D-6E8A-4147-A177-3AD203B41FA5}">
                          <a16:colId xmlns:a16="http://schemas.microsoft.com/office/drawing/2014/main" val="1264622068"/>
                        </a:ext>
                      </a:extLst>
                    </a:gridCol>
                    <a:gridCol w="838200">
                      <a:extLst>
                        <a:ext uri="{9D8B030D-6E8A-4147-A177-3AD203B41FA5}">
                          <a16:colId xmlns:a16="http://schemas.microsoft.com/office/drawing/2014/main" val="397702833"/>
                        </a:ext>
                      </a:extLst>
                    </a:gridCol>
                    <a:gridCol w="762000">
                      <a:extLst>
                        <a:ext uri="{9D8B030D-6E8A-4147-A177-3AD203B41FA5}">
                          <a16:colId xmlns:a16="http://schemas.microsoft.com/office/drawing/2014/main" val="2741692590"/>
                        </a:ext>
                      </a:extLst>
                    </a:gridCol>
                    <a:gridCol w="914400">
                      <a:extLst>
                        <a:ext uri="{9D8B030D-6E8A-4147-A177-3AD203B41FA5}">
                          <a16:colId xmlns:a16="http://schemas.microsoft.com/office/drawing/2014/main" val="3911514114"/>
                        </a:ext>
                      </a:extLst>
                    </a:gridCol>
                    <a:gridCol w="1066800">
                      <a:extLst>
                        <a:ext uri="{9D8B030D-6E8A-4147-A177-3AD203B41FA5}">
                          <a16:colId xmlns:a16="http://schemas.microsoft.com/office/drawing/2014/main" val="1179643113"/>
                        </a:ext>
                      </a:extLst>
                    </a:gridCol>
                    <a:gridCol w="838200">
                      <a:extLst>
                        <a:ext uri="{9D8B030D-6E8A-4147-A177-3AD203B41FA5}">
                          <a16:colId xmlns:a16="http://schemas.microsoft.com/office/drawing/2014/main" val="1601266568"/>
                        </a:ext>
                      </a:extLst>
                    </a:gridCol>
                    <a:gridCol w="1066800">
                      <a:extLst>
                        <a:ext uri="{9D8B030D-6E8A-4147-A177-3AD203B41FA5}">
                          <a16:colId xmlns:a16="http://schemas.microsoft.com/office/drawing/2014/main" val="191516268"/>
                        </a:ext>
                      </a:extLst>
                    </a:gridCol>
                    <a:gridCol w="914400">
                      <a:extLst>
                        <a:ext uri="{9D8B030D-6E8A-4147-A177-3AD203B41FA5}">
                          <a16:colId xmlns:a16="http://schemas.microsoft.com/office/drawing/2014/main" val="3726663111"/>
                        </a:ext>
                      </a:extLst>
                    </a:gridCol>
                    <a:gridCol w="990600">
                      <a:extLst>
                        <a:ext uri="{9D8B030D-6E8A-4147-A177-3AD203B41FA5}">
                          <a16:colId xmlns:a16="http://schemas.microsoft.com/office/drawing/2014/main" val="1204596472"/>
                        </a:ext>
                      </a:extLst>
                    </a:gridCol>
                    <a:gridCol w="779375">
                      <a:extLst>
                        <a:ext uri="{9D8B030D-6E8A-4147-A177-3AD203B41FA5}">
                          <a16:colId xmlns:a16="http://schemas.microsoft.com/office/drawing/2014/main" val="2782533079"/>
                        </a:ext>
                      </a:extLst>
                    </a:gridCol>
                    <a:gridCol w="1201826">
                      <a:extLst>
                        <a:ext uri="{9D8B030D-6E8A-4147-A177-3AD203B41FA5}">
                          <a16:colId xmlns:a16="http://schemas.microsoft.com/office/drawing/2014/main" val="3000706089"/>
                        </a:ext>
                      </a:extLst>
                    </a:gridCol>
                  </a:tblGrid>
                  <a:tr h="335280">
                    <a:tc gridSpan="12">
                      <a:txBody>
                        <a:bodyPr/>
                        <a:lstStyle/>
                        <a:p>
                          <a:pPr algn="ctr"/>
                          <a:r>
                            <a:rPr lang="en-US" sz="1600">
                              <a:latin typeface="Arial" panose="020B0604020202020204" pitchFamily="34" charset="0"/>
                              <a:cs typeface="Arial" panose="020B0604020202020204" pitchFamily="34" charset="0"/>
                            </a:rPr>
                            <a:t>Góc máng nghiêng: </a:t>
                          </a:r>
                          <a:r>
                            <a:rPr lang="en-US" sz="1600">
                              <a:latin typeface="Arial" panose="020B0604020202020204" pitchFamily="34" charset="0"/>
                              <a:cs typeface="Arial" panose="020B0604020202020204" pitchFamily="34" charset="0"/>
                              <a:sym typeface="Symbol" panose="05050102010706020507" pitchFamily="18" charset="2"/>
                            </a:rPr>
                            <a:t></a:t>
                          </a:r>
                          <a:r>
                            <a:rPr lang="en-US" sz="1600">
                              <a:latin typeface="Arial" panose="020B0604020202020204" pitchFamily="34" charset="0"/>
                              <a:cs typeface="Arial" panose="020B0604020202020204" pitchFamily="34" charset="0"/>
                            </a:rPr>
                            <a:t>  = 20</a:t>
                          </a:r>
                          <a:r>
                            <a:rPr lang="en-US" sz="1600" baseline="30000">
                              <a:latin typeface="Arial" panose="020B0604020202020204" pitchFamily="34" charset="0"/>
                              <a:cs typeface="Arial" panose="020B0604020202020204" pitchFamily="34" charset="0"/>
                            </a:rPr>
                            <a:t>o</a:t>
                          </a:r>
                          <a:r>
                            <a:rPr lang="en-US" sz="1600" baseline="0">
                              <a:latin typeface="Arial" panose="020B0604020202020204" pitchFamily="34" charset="0"/>
                              <a:cs typeface="Arial" panose="020B0604020202020204" pitchFamily="34" charset="0"/>
                            </a:rPr>
                            <a:t>         Đường kính viên bi: </a:t>
                          </a:r>
                          <a:r>
                            <a:rPr lang="en-US" sz="1600" i="1" baseline="0">
                              <a:latin typeface="Arial" panose="020B0604020202020204" pitchFamily="34" charset="0"/>
                              <a:cs typeface="Arial" panose="020B0604020202020204" pitchFamily="34" charset="0"/>
                            </a:rPr>
                            <a:t>d</a:t>
                          </a:r>
                          <a:r>
                            <a:rPr lang="en-US" sz="1600" baseline="0">
                              <a:latin typeface="Arial" panose="020B0604020202020204" pitchFamily="34" charset="0"/>
                              <a:cs typeface="Arial" panose="020B0604020202020204" pitchFamily="34" charset="0"/>
                            </a:rPr>
                            <a:t> = 2,05 cm</a:t>
                          </a:r>
                          <a:r>
                            <a:rPr lang="en-US" sz="1600">
                              <a:latin typeface="Arial" panose="020B0604020202020204" pitchFamily="34" charset="0"/>
                              <a:cs typeface="Arial" panose="020B0604020202020204" pitchFamily="34" charset="0"/>
                            </a:rPr>
                            <a: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33087313"/>
                      </a:ext>
                    </a:extLst>
                  </a:tr>
                  <a:tr h="335280">
                    <a:tc rowSpan="2">
                      <a:txBody>
                        <a:bodyPr/>
                        <a:lstStyle/>
                        <a:p>
                          <a:pPr algn="ctr"/>
                          <a:r>
                            <a:rPr lang="en-US" sz="1600">
                              <a:latin typeface="Arial" panose="020B0604020202020204" pitchFamily="34" charset="0"/>
                              <a:cs typeface="Arial" panose="020B0604020202020204" pitchFamily="34" charset="0"/>
                            </a:rPr>
                            <a:t>Khoảng cách</a:t>
                          </a:r>
                        </a:p>
                        <a:p>
                          <a:pPr algn="ctr"/>
                          <a:r>
                            <a:rPr lang="en-US" sz="1600">
                              <a:latin typeface="Arial" panose="020B0604020202020204" pitchFamily="34" charset="0"/>
                              <a:cs typeface="Arial" panose="020B0604020202020204" pitchFamily="34" charset="0"/>
                            </a:rPr>
                            <a:t>AB (cm)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5">
                      <a:txBody>
                        <a:bodyPr/>
                        <a:lstStyle/>
                        <a:p>
                          <a:pPr algn="ctr"/>
                          <a:r>
                            <a:rPr lang="en-US" sz="1600">
                              <a:latin typeface="Arial" panose="020B0604020202020204" pitchFamily="34" charset="0"/>
                              <a:cs typeface="Arial" panose="020B0604020202020204" pitchFamily="34" charset="0"/>
                            </a:rPr>
                            <a:t>t</a:t>
                          </a:r>
                          <a:r>
                            <a:rPr lang="en-US" sz="1600" baseline="-25000">
                              <a:latin typeface="Arial" panose="020B0604020202020204" pitchFamily="34" charset="0"/>
                              <a:cs typeface="Arial" panose="020B0604020202020204" pitchFamily="34" charset="0"/>
                            </a:rPr>
                            <a:t>AB</a:t>
                          </a:r>
                          <a:r>
                            <a:rPr lang="en-US" sz="1600">
                              <a:latin typeface="Arial" panose="020B0604020202020204" pitchFamily="34" charset="0"/>
                              <a:cs typeface="Arial" panose="020B0604020202020204" pitchFamily="34" charset="0"/>
                            </a:rPr>
                            <a: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gridSpan="5">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a:latin typeface="Arial" panose="020B0604020202020204" pitchFamily="34" charset="0"/>
                              <a:cs typeface="Arial" panose="020B0604020202020204" pitchFamily="34" charset="0"/>
                            </a:rPr>
                            <a:t>t</a:t>
                          </a:r>
                          <a:r>
                            <a:rPr lang="en-US" sz="1600" baseline="-25000">
                              <a:latin typeface="Arial" panose="020B0604020202020204" pitchFamily="34" charset="0"/>
                              <a:cs typeface="Arial" panose="020B0604020202020204" pitchFamily="34" charset="0"/>
                            </a:rPr>
                            <a:t>B</a:t>
                          </a:r>
                          <a:r>
                            <a:rPr lang="en-US" sz="1600">
                              <a:latin typeface="Arial" panose="020B0604020202020204" pitchFamily="34" charset="0"/>
                              <a:cs typeface="Arial" panose="020B0604020202020204" pitchFamily="34" charset="0"/>
                            </a:rPr>
                            <a:t> (s)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hMerge="1">
                      <a:txBody>
                        <a:bodyPr/>
                        <a:lstStyle/>
                        <a:p>
                          <a:pPr algn="ctr"/>
                          <a:endParaRPr lang="en-US" sz="2000">
                            <a:latin typeface="Arial" panose="020B0604020202020204" pitchFamily="34" charset="0"/>
                            <a:cs typeface="Arial" panose="020B0604020202020204" pitchFamily="34" charset="0"/>
                          </a:endParaRPr>
                        </a:p>
                      </a:txBody>
                      <a:tcPr/>
                    </a:tc>
                    <a:tc rowSpan="2">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22843" t="-25541" r="-1015" b="-124675"/>
                          </a:stretch>
                        </a:blipFill>
                      </a:tcPr>
                    </a:tc>
                    <a:extLst>
                      <a:ext uri="{0D108BD9-81ED-4DB2-BD59-A6C34878D82A}">
                        <a16:rowId xmlns:a16="http://schemas.microsoft.com/office/drawing/2014/main" val="924669500"/>
                      </a:ext>
                    </a:extLst>
                  </a:tr>
                  <a:tr h="1070062">
                    <a:tc vMerge="1">
                      <a:txBody>
                        <a:bodyPr/>
                        <a:lstStyle/>
                        <a:p>
                          <a:pPr algn="ctr"/>
                          <a:r>
                            <a:rPr lang="en-US" sz="2000">
                              <a:latin typeface="Arial" panose="020B0604020202020204" pitchFamily="34" charset="0"/>
                              <a:cs typeface="Arial" panose="020B0604020202020204" pitchFamily="34" charset="0"/>
                            </a:rPr>
                            <a:t>Khoảng cách</a:t>
                          </a:r>
                        </a:p>
                        <a:p>
                          <a:pPr algn="ctr"/>
                          <a:r>
                            <a:rPr lang="en-US" sz="2000">
                              <a:latin typeface="Arial" panose="020B0604020202020204" pitchFamily="34" charset="0"/>
                              <a:cs typeface="Arial" panose="020B0604020202020204" pitchFamily="34" charset="0"/>
                            </a:rPr>
                            <a:t>AB (cm)</a:t>
                          </a:r>
                        </a:p>
                      </a:txBody>
                      <a:tcPr/>
                    </a:tc>
                    <a:tc>
                      <a:txBody>
                        <a:bodyPr/>
                        <a:lstStyle/>
                        <a:p>
                          <a:pPr algn="ctr"/>
                          <a:r>
                            <a:rPr lang="en-US" sz="1600">
                              <a:latin typeface="Arial" panose="020B0604020202020204" pitchFamily="34" charset="0"/>
                              <a:cs typeface="Arial" panose="020B0604020202020204" pitchFamily="34" charset="0"/>
                            </a:rPr>
                            <a:t>Lần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358940" t="-64773" r="-746358" b="-163636"/>
                          </a:stretch>
                        </a:blipFill>
                      </a:tcPr>
                    </a:tc>
                    <a:tc>
                      <a:txBody>
                        <a:bodyPr/>
                        <a:lstStyle/>
                        <a:p>
                          <a:pPr algn="ctr"/>
                          <a:r>
                            <a:rPr lang="en-US" sz="1600">
                              <a:latin typeface="Arial" panose="020B0604020202020204" pitchFamily="34" charset="0"/>
                              <a:cs typeface="Arial" panose="020B0604020202020204" pitchFamily="34" charset="0"/>
                            </a:rPr>
                            <a:t>Sai</a:t>
                          </a:r>
                        </a:p>
                        <a:p>
                          <a:pPr algn="ctr"/>
                          <a:r>
                            <a:rPr lang="en-US" sz="1600">
                              <a:latin typeface="Arial" panose="020B0604020202020204" pitchFamily="34" charset="0"/>
                              <a:cs typeface="Arial" panose="020B0604020202020204" pitchFamily="34" charset="0"/>
                            </a:rPr>
                            <a:t> số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a:t>
                          </a:r>
                        </a:p>
                        <a:p>
                          <a:pPr algn="ctr"/>
                          <a:r>
                            <a:rPr lang="en-US" sz="1600">
                              <a:latin typeface="Arial" panose="020B0604020202020204" pitchFamily="34" charset="0"/>
                              <a:cs typeface="Arial" panose="020B0604020202020204" pitchFamily="34"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 </a:t>
                          </a:r>
                        </a:p>
                        <a:p>
                          <a:pPr algn="ctr"/>
                          <a:r>
                            <a:rPr lang="en-US" sz="1600">
                              <a:latin typeface="Arial" panose="020B0604020202020204" pitchFamily="34" charset="0"/>
                              <a:cs typeface="Arial" panose="020B0604020202020204" pitchFamily="34"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Lần</a:t>
                          </a:r>
                        </a:p>
                        <a:p>
                          <a:pPr algn="ctr"/>
                          <a:r>
                            <a:rPr lang="en-US" sz="1600">
                              <a:latin typeface="Arial" panose="020B0604020202020204" pitchFamily="34" charset="0"/>
                              <a:cs typeface="Arial" panose="020B0604020202020204" pitchFamily="34" charset="0"/>
                            </a:rPr>
                            <a:t>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blipFill>
                          <a:blip r:embed="rId4"/>
                          <a:stretch>
                            <a:fillRect l="-815951" t="-64773" r="-200613" b="-163636"/>
                          </a:stretch>
                        </a:blipFill>
                      </a:tcPr>
                    </a:tc>
                    <a:tc>
                      <a:txBody>
                        <a:bodyPr/>
                        <a:lstStyle/>
                        <a:p>
                          <a:pPr algn="ctr"/>
                          <a:r>
                            <a:rPr lang="en-US" sz="1600">
                              <a:latin typeface="Arial" panose="020B0604020202020204" pitchFamily="34" charset="0"/>
                              <a:cs typeface="Arial" panose="020B0604020202020204" pitchFamily="34" charset="0"/>
                            </a:rPr>
                            <a:t>Sai</a:t>
                          </a:r>
                        </a:p>
                        <a:p>
                          <a:pPr algn="ctr"/>
                          <a:r>
                            <a:rPr lang="en-US" sz="1600">
                              <a:latin typeface="Arial" panose="020B0604020202020204" pitchFamily="34" charset="0"/>
                              <a:cs typeface="Arial" panose="020B0604020202020204" pitchFamily="34" charset="0"/>
                            </a:rPr>
                            <a:t> số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pPr algn="ctr"/>
                          <a:r>
                            <a:rPr lang="en-US" sz="2000">
                              <a:latin typeface="Arial" panose="020B0604020202020204" pitchFamily="34" charset="0"/>
                              <a:cs typeface="Arial" panose="020B0604020202020204" pitchFamily="34" charset="0"/>
                            </a:rPr>
                            <a:t>Tốc độ tức thời B</a:t>
                          </a:r>
                        </a:p>
                        <a:p>
                          <a:pPr algn="ctr"/>
                          <a14:m xmlns:a14="http://schemas.microsoft.com/office/drawing/2010/main">
                            <m:oMath xmlns:m="http://schemas.openxmlformats.org/officeDocument/2006/math">
                              <m:acc>
                                <m:accPr>
                                  <m:chr m:val="̅"/>
                                  <m:ctrlPr>
                                    <a:rPr lang="en-US" sz="200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𝑣</m:t>
                                  </m:r>
                                  <m:r>
                                    <a:rPr lang="en-US" sz="2000" b="0" i="1" baseline="-25000" smtClean="0">
                                      <a:latin typeface="Cambria Math" panose="02040503050406030204" pitchFamily="18" charset="0"/>
                                      <a:cs typeface="Arial" panose="020B0604020202020204" pitchFamily="34" charset="0"/>
                                    </a:rPr>
                                    <m:t>𝐵</m:t>
                                  </m:r>
                                </m:e>
                              </m:acc>
                            </m:oMath>
                          </a14:m>
                          <a:r>
                            <a:rPr lang="en-US" sz="2000">
                              <a:latin typeface="Arial" panose="020B0604020202020204" pitchFamily="34" charset="0"/>
                              <a:cs typeface="Arial" panose="020B0604020202020204" pitchFamily="34" charset="0"/>
                            </a:rPr>
                            <a:t> = </a:t>
                          </a:r>
                          <a14:m xmlns:a14="http://schemas.microsoft.com/office/drawing/2010/main">
                            <m:oMath xmlns:m="http://schemas.openxmlformats.org/officeDocument/2006/math">
                              <m:f>
                                <m:fPr>
                                  <m:ctrlPr>
                                    <a:rPr lang="en-US" sz="200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𝑑</m:t>
                                  </m:r>
                                </m:num>
                                <m:den>
                                  <m:acc>
                                    <m:accPr>
                                      <m:chr m:val="̅"/>
                                      <m:ctrlPr>
                                        <a:rPr lang="en-US" sz="2000" i="1" smtClean="0">
                                          <a:latin typeface="Cambria Math" panose="02040503050406030204" pitchFamily="18" charset="0"/>
                                          <a:cs typeface="Arial" panose="020B0604020202020204" pitchFamily="34" charset="0"/>
                                        </a:rPr>
                                      </m:ctrlPr>
                                    </m:accPr>
                                    <m:e>
                                      <m:r>
                                        <a:rPr lang="en-US" sz="2000" b="0" i="1" smtClean="0">
                                          <a:latin typeface="Cambria Math" panose="02040503050406030204" pitchFamily="18" charset="0"/>
                                          <a:cs typeface="Arial" panose="020B0604020202020204" pitchFamily="34" charset="0"/>
                                        </a:rPr>
                                        <m:t>𝑡</m:t>
                                      </m:r>
                                      <m:r>
                                        <a:rPr lang="en-US" sz="2000" b="0" i="1" baseline="-25000" smtClean="0">
                                          <a:latin typeface="Cambria Math" panose="02040503050406030204" pitchFamily="18" charset="0"/>
                                          <a:cs typeface="Arial" panose="020B0604020202020204" pitchFamily="34" charset="0"/>
                                        </a:rPr>
                                        <m:t>𝐵</m:t>
                                      </m:r>
                                    </m:e>
                                  </m:acc>
                                </m:den>
                              </m:f>
                              <m:r>
                                <a:rPr lang="en-US" sz="2000" b="0" i="1" smtClean="0">
                                  <a:latin typeface="Cambria Math" panose="02040503050406030204" pitchFamily="18" charset="0"/>
                                  <a:cs typeface="Arial" panose="020B0604020202020204" pitchFamily="34" charset="0"/>
                                </a:rPr>
                                <m:t> (</m:t>
                              </m:r>
                              <m:f>
                                <m:fPr>
                                  <m:ctrlPr>
                                    <a:rPr lang="en-US" sz="2000" b="0" i="1" smtClean="0">
                                      <a:latin typeface="Cambria Math" panose="02040503050406030204" pitchFamily="18" charset="0"/>
                                      <a:cs typeface="Arial" panose="020B0604020202020204" pitchFamily="34" charset="0"/>
                                    </a:rPr>
                                  </m:ctrlPr>
                                </m:fPr>
                                <m:num>
                                  <m:r>
                                    <a:rPr lang="en-US" sz="2000" b="0" i="1" smtClean="0">
                                      <a:latin typeface="Cambria Math" panose="02040503050406030204" pitchFamily="18" charset="0"/>
                                      <a:cs typeface="Arial" panose="020B0604020202020204" pitchFamily="34" charset="0"/>
                                    </a:rPr>
                                    <m:t>𝑐𝑚</m:t>
                                  </m:r>
                                </m:num>
                                <m:den>
                                  <m:r>
                                    <a:rPr lang="en-US" sz="2000" b="0" i="1" smtClean="0">
                                      <a:latin typeface="Cambria Math" panose="02040503050406030204" pitchFamily="18" charset="0"/>
                                      <a:cs typeface="Arial" panose="020B0604020202020204" pitchFamily="34" charset="0"/>
                                    </a:rPr>
                                    <m:t>𝑠</m:t>
                                  </m:r>
                                </m:den>
                              </m:f>
                              <m:r>
                                <a:rPr lang="en-US" sz="2000" b="0" i="1" smtClean="0">
                                  <a:latin typeface="Cambria Math" panose="02040503050406030204" pitchFamily="18" charset="0"/>
                                  <a:cs typeface="Arial" panose="020B0604020202020204" pitchFamily="34" charset="0"/>
                                </a:rPr>
                                <m:t>)</m:t>
                              </m:r>
                            </m:oMath>
                          </a14:m>
                          <a:endParaRPr lang="en-US" sz="2000">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4001245121"/>
                      </a:ext>
                    </a:extLst>
                  </a:tr>
                  <a:tr h="335280">
                    <a:tc>
                      <a:txBody>
                        <a:bodyPr/>
                        <a:lstStyle/>
                        <a:p>
                          <a:pPr algn="ctr"/>
                          <a:r>
                            <a:rPr lang="en-US" sz="1600">
                              <a:latin typeface="Arial" panose="020B0604020202020204" pitchFamily="34" charset="0"/>
                              <a:cs typeface="Arial" panose="020B0604020202020204" pitchFamily="34"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0,292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031500152"/>
                      </a:ext>
                    </a:extLst>
                  </a:tr>
                  <a:tr h="335280">
                    <a:tc>
                      <a:txBody>
                        <a:bodyPr/>
                        <a:lstStyle/>
                        <a:p>
                          <a:pPr algn="ctr"/>
                          <a:r>
                            <a:rPr lang="en-US" sz="1600">
                              <a:latin typeface="Arial" panose="020B0604020202020204" pitchFamily="34" charset="0"/>
                              <a:cs typeface="Arial" panose="020B0604020202020204" pitchFamily="34"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0,423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30304416"/>
                      </a:ext>
                    </a:extLst>
                  </a:tr>
                  <a:tr h="335280">
                    <a:tc>
                      <a:txBody>
                        <a:bodyPr/>
                        <a:lstStyle/>
                        <a:p>
                          <a:pPr algn="ctr"/>
                          <a:r>
                            <a:rPr lang="en-US" sz="1600">
                              <a:latin typeface="Arial" panose="020B0604020202020204" pitchFamily="34" charset="0"/>
                              <a:cs typeface="Arial" panose="020B0604020202020204" pitchFamily="34" charset="0"/>
                            </a:rPr>
                            <a:t>30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0,525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559163566"/>
                      </a:ext>
                    </a:extLst>
                  </a:tr>
                  <a:tr h="335280">
                    <a:tc>
                      <a:txBody>
                        <a:bodyPr/>
                        <a:lstStyle/>
                        <a:p>
                          <a:pPr algn="ctr"/>
                          <a:r>
                            <a:rPr lang="en-US" sz="1600">
                              <a:latin typeface="Arial" panose="020B0604020202020204" pitchFamily="34" charset="0"/>
                              <a:cs typeface="Arial" panose="020B0604020202020204" pitchFamily="34"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0,609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79722296"/>
                      </a:ext>
                    </a:extLst>
                  </a:tr>
                  <a:tr h="335280">
                    <a:tc>
                      <a:txBody>
                        <a:bodyPr/>
                        <a:lstStyle/>
                        <a:p>
                          <a:pPr algn="ctr"/>
                          <a:r>
                            <a:rPr lang="en-US" sz="1600">
                              <a:latin typeface="Arial" panose="020B0604020202020204" pitchFamily="34" charset="0"/>
                              <a:cs typeface="Arial" panose="020B0604020202020204" pitchFamily="34" charset="0"/>
                            </a:rPr>
                            <a:t>50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0,684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0,014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600">
                            <a:latin typeface="Arial" panose="020B0604020202020204" pitchFamily="34" charset="0"/>
                            <a:cs typeface="Arial" panose="020B060402020202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25402628"/>
                      </a:ext>
                    </a:extLst>
                  </a:tr>
                </a:tbl>
              </a:graphicData>
            </a:graphic>
          </p:graphicFrame>
        </mc:Fallback>
      </mc:AlternateContent>
    </p:spTree>
    <p:extLst>
      <p:ext uri="{BB962C8B-B14F-4D97-AF65-F5344CB8AC3E}">
        <p14:creationId xmlns:p14="http://schemas.microsoft.com/office/powerpoint/2010/main" val="4014335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19" grpId="0"/>
      <p:bldP spid="2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56">
            <a:extLst>
              <a:ext uri="{FF2B5EF4-FFF2-40B4-BE49-F238E27FC236}">
                <a16:creationId xmlns:a16="http://schemas.microsoft.com/office/drawing/2014/main" id="{F5DB28CC-8AE7-4E65-BBCC-43BE1D4CB782}"/>
              </a:ext>
            </a:extLst>
          </p:cNvPr>
          <p:cNvGrpSpPr/>
          <p:nvPr/>
        </p:nvGrpSpPr>
        <p:grpSpPr>
          <a:xfrm>
            <a:off x="4718423" y="76200"/>
            <a:ext cx="2590800" cy="531988"/>
            <a:chOff x="2193" y="0"/>
            <a:chExt cx="2245706" cy="1239104"/>
          </a:xfrm>
          <a:solidFill>
            <a:srgbClr val="002060"/>
          </a:solidFill>
          <a:scene3d>
            <a:camera prst="orthographicFront"/>
            <a:lightRig rig="threePt" dir="t">
              <a:rot lat="0" lon="0" rev="7500000"/>
            </a:lightRig>
          </a:scene3d>
        </p:grpSpPr>
        <p:sp>
          <p:nvSpPr>
            <p:cNvPr id="11" name="Rounded Rectangle 57">
              <a:extLst>
                <a:ext uri="{FF2B5EF4-FFF2-40B4-BE49-F238E27FC236}">
                  <a16:creationId xmlns:a16="http://schemas.microsoft.com/office/drawing/2014/main" id="{A45BEEE7-B054-45B8-ABB6-CE7BB2BAED79}"/>
                </a:ext>
              </a:extLst>
            </p:cNvPr>
            <p:cNvSpPr/>
            <p:nvPr/>
          </p:nvSpPr>
          <p:spPr>
            <a:xfrm>
              <a:off x="2193" y="0"/>
              <a:ext cx="2245706" cy="1239104"/>
            </a:xfrm>
            <a:prstGeom prst="roundRect">
              <a:avLst/>
            </a:prstGeom>
            <a:grpFill/>
            <a:sp3d prstMaterial="plastic">
              <a:bevelT w="127000" h="25400" prst="relaxedInset"/>
            </a:sp3d>
          </p:spPr>
          <p:style>
            <a:lnRef idx="0">
              <a:schemeClr val="lt2">
                <a:hueOff val="0"/>
                <a:satOff val="0"/>
                <a:lumOff val="0"/>
                <a:alphaOff val="0"/>
              </a:schemeClr>
            </a:lnRef>
            <a:fillRef idx="3">
              <a:schemeClr val="dk2">
                <a:hueOff val="0"/>
                <a:satOff val="0"/>
                <a:lumOff val="0"/>
                <a:alphaOff val="0"/>
              </a:schemeClr>
            </a:fillRef>
            <a:effectRef idx="2">
              <a:schemeClr val="dk2">
                <a:hueOff val="0"/>
                <a:satOff val="0"/>
                <a:lumOff val="0"/>
                <a:alphaOff val="0"/>
              </a:schemeClr>
            </a:effectRef>
            <a:fontRef idx="minor">
              <a:schemeClr val="lt1"/>
            </a:fontRef>
          </p:style>
        </p:sp>
        <p:sp>
          <p:nvSpPr>
            <p:cNvPr id="12" name="Rounded Rectangle 4">
              <a:extLst>
                <a:ext uri="{FF2B5EF4-FFF2-40B4-BE49-F238E27FC236}">
                  <a16:creationId xmlns:a16="http://schemas.microsoft.com/office/drawing/2014/main" id="{9CC727BD-BA80-4405-A9EB-D6653E2F67BA}"/>
                </a:ext>
              </a:extLst>
            </p:cNvPr>
            <p:cNvSpPr/>
            <p:nvPr/>
          </p:nvSpPr>
          <p:spPr>
            <a:xfrm>
              <a:off x="77334" y="60488"/>
              <a:ext cx="2124730" cy="1118127"/>
            </a:xfrm>
            <a:prstGeom prst="rect">
              <a:avLst/>
            </a:prstGeom>
            <a:grpFill/>
            <a:sp3d/>
          </p:spPr>
          <p:style>
            <a:lnRef idx="0">
              <a:scrgbClr r="0" g="0" b="0"/>
            </a:lnRef>
            <a:fillRef idx="0">
              <a:scrgbClr r="0" g="0" b="0"/>
            </a:fillRef>
            <a:effectRef idx="0">
              <a:scrgbClr r="0" g="0" b="0"/>
            </a:effectRef>
            <a:fontRef idx="minor">
              <a:schemeClr val="lt1"/>
            </a:fontRef>
          </p:style>
          <p:txBody>
            <a:bodyPr spcFirstLastPara="0" vert="horz" wrap="square" lIns="121920" tIns="60960" rIns="121920" bIns="60960" numCol="1" spcCol="1270" anchor="ctr" anchorCtr="0">
              <a:noAutofit/>
            </a:bodyPr>
            <a:lstStyle/>
            <a:p>
              <a:pPr algn="ctr" defTabSz="1422400">
                <a:lnSpc>
                  <a:spcPct val="90000"/>
                </a:lnSpc>
                <a:spcBef>
                  <a:spcPct val="0"/>
                </a:spcBef>
                <a:spcAft>
                  <a:spcPct val="35000"/>
                </a:spcAft>
              </a:pPr>
              <a:r>
                <a:rPr lang="en-US" sz="2600" b="1">
                  <a:latin typeface="Arial" panose="020B0604020202020204" pitchFamily="34" charset="0"/>
                  <a:cs typeface="Arial" panose="020B0604020202020204" pitchFamily="34" charset="0"/>
                </a:rPr>
                <a:t>Thảo luận</a:t>
              </a:r>
            </a:p>
          </p:txBody>
        </p:sp>
      </p:grpSp>
      <p:sp>
        <p:nvSpPr>
          <p:cNvPr id="8" name="Rectangle: Rounded Corners 7">
            <a:extLst>
              <a:ext uri="{FF2B5EF4-FFF2-40B4-BE49-F238E27FC236}">
                <a16:creationId xmlns:a16="http://schemas.microsoft.com/office/drawing/2014/main" id="{0DA1E32E-A8E9-478B-A33B-69E2BE4C38D8}"/>
              </a:ext>
            </a:extLst>
          </p:cNvPr>
          <p:cNvSpPr/>
          <p:nvPr/>
        </p:nvSpPr>
        <p:spPr>
          <a:xfrm>
            <a:off x="721181" y="718934"/>
            <a:ext cx="11097823" cy="652666"/>
          </a:xfrm>
          <a:prstGeom prst="roundRect">
            <a:avLst>
              <a:gd name="adj" fmla="val 8564"/>
            </a:avLst>
          </a:prstGeom>
          <a:noFill/>
          <a:ln cmpd="dbl">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pic>
        <p:nvPicPr>
          <p:cNvPr id="9" name="Picture 8" descr="A picture containing logo&#10;&#10;Description automatically generated">
            <a:extLst>
              <a:ext uri="{FF2B5EF4-FFF2-40B4-BE49-F238E27FC236}">
                <a16:creationId xmlns:a16="http://schemas.microsoft.com/office/drawing/2014/main" id="{B4249661-9556-4D1C-9310-6B3109755527}"/>
              </a:ext>
            </a:extLst>
          </p:cNvPr>
          <p:cNvPicPr>
            <a:picLocks noChangeAspect="1"/>
          </p:cNvPicPr>
          <p:nvPr/>
        </p:nvPicPr>
        <p:blipFill rotWithShape="1">
          <a:blip r:embed="rId3">
            <a:extLst>
              <a:ext uri="{28A0092B-C50C-407E-A947-70E740481C1C}">
                <a14:useLocalDpi xmlns:a14="http://schemas.microsoft.com/office/drawing/2010/main" val="0"/>
              </a:ext>
            </a:extLst>
          </a:blip>
          <a:srcRect l="24000" t="14445" r="24866" b="23333"/>
          <a:stretch/>
        </p:blipFill>
        <p:spPr>
          <a:xfrm>
            <a:off x="337430" y="181535"/>
            <a:ext cx="910003" cy="863732"/>
          </a:xfrm>
          <a:prstGeom prst="rect">
            <a:avLst/>
          </a:prstGeom>
        </p:spPr>
      </p:pic>
      <p:pic>
        <p:nvPicPr>
          <p:cNvPr id="5" name="Picture 4" descr="A picture containing text, sky, outdoor, way&#10;&#10;Description automatically generated">
            <a:extLst>
              <a:ext uri="{FF2B5EF4-FFF2-40B4-BE49-F238E27FC236}">
                <a16:creationId xmlns:a16="http://schemas.microsoft.com/office/drawing/2014/main" id="{D0CFF6CC-ED6A-4670-8AF5-C99B05B1B8DB}"/>
              </a:ext>
            </a:extLst>
          </p:cNvPr>
          <p:cNvPicPr>
            <a:picLocks noChangeAspect="1"/>
          </p:cNvPicPr>
          <p:nvPr/>
        </p:nvPicPr>
        <p:blipFill rotWithShape="1">
          <a:blip r:embed="rId4">
            <a:extLst>
              <a:ext uri="{28A0092B-C50C-407E-A947-70E740481C1C}">
                <a14:useLocalDpi xmlns:a14="http://schemas.microsoft.com/office/drawing/2010/main" val="0"/>
              </a:ext>
            </a:extLst>
          </a:blip>
          <a:srcRect l="4935" r="17843" b="7426"/>
          <a:stretch/>
        </p:blipFill>
        <p:spPr>
          <a:xfrm>
            <a:off x="4178328" y="2376308"/>
            <a:ext cx="3833197" cy="2584727"/>
          </a:xfrm>
          <a:prstGeom prst="rect">
            <a:avLst/>
          </a:prstGeom>
          <a:ln>
            <a:noFill/>
          </a:ln>
          <a:effectLst>
            <a:softEdge rad="112500"/>
          </a:effectLst>
        </p:spPr>
      </p:pic>
      <p:pic>
        <p:nvPicPr>
          <p:cNvPr id="14" name="Picture 13" descr="A picture containing swimming&#10;&#10;Description automatically generated">
            <a:extLst>
              <a:ext uri="{FF2B5EF4-FFF2-40B4-BE49-F238E27FC236}">
                <a16:creationId xmlns:a16="http://schemas.microsoft.com/office/drawing/2014/main" id="{A6E2B298-509C-4C6F-B3A1-52BC25725FE6}"/>
              </a:ext>
            </a:extLst>
          </p:cNvPr>
          <p:cNvPicPr>
            <a:picLocks noChangeAspect="1"/>
          </p:cNvPicPr>
          <p:nvPr/>
        </p:nvPicPr>
        <p:blipFill rotWithShape="1">
          <a:blip r:embed="rId5">
            <a:extLst>
              <a:ext uri="{28A0092B-C50C-407E-A947-70E740481C1C}">
                <a14:useLocalDpi xmlns:a14="http://schemas.microsoft.com/office/drawing/2010/main" val="0"/>
              </a:ext>
            </a:extLst>
          </a:blip>
          <a:srcRect l="10058" t="54" r="7570" b="1205"/>
          <a:stretch/>
        </p:blipFill>
        <p:spPr>
          <a:xfrm>
            <a:off x="220717" y="2375021"/>
            <a:ext cx="3890702" cy="2623503"/>
          </a:xfrm>
          <a:prstGeom prst="rect">
            <a:avLst/>
          </a:prstGeom>
          <a:ln>
            <a:noFill/>
          </a:ln>
          <a:effectLst>
            <a:softEdge rad="112500"/>
          </a:effectLst>
        </p:spPr>
      </p:pic>
      <p:sp>
        <p:nvSpPr>
          <p:cNvPr id="15" name="Text Box 29">
            <a:extLst>
              <a:ext uri="{FF2B5EF4-FFF2-40B4-BE49-F238E27FC236}">
                <a16:creationId xmlns:a16="http://schemas.microsoft.com/office/drawing/2014/main" id="{55008637-DECE-4EC4-BC1A-B6818F0D47A4}"/>
              </a:ext>
            </a:extLst>
          </p:cNvPr>
          <p:cNvSpPr txBox="1">
            <a:spLocks noChangeArrowheads="1"/>
          </p:cNvSpPr>
          <p:nvPr/>
        </p:nvSpPr>
        <p:spPr bwMode="auto">
          <a:xfrm>
            <a:off x="718063" y="870832"/>
            <a:ext cx="11442406" cy="458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400">
                <a:solidFill>
                  <a:srgbClr val="0070C0"/>
                </a:solidFill>
                <a:effectLst/>
                <a:latin typeface="Arial" panose="020B0604020202020204" pitchFamily="34" charset="0"/>
                <a:ea typeface="Times New Roman" panose="02020603050405020304" pitchFamily="18" charset="0"/>
              </a:rPr>
              <a:t>Nêu một số ví dụ khác về chuyển động có vận tốc thay đổi theo thời gian.</a:t>
            </a:r>
            <a:endParaRPr lang="en-US" sz="2400">
              <a:solidFill>
                <a:srgbClr val="0070C0"/>
              </a:solidFill>
              <a:effectLst/>
              <a:latin typeface="Arial" panose="020B0604020202020204" pitchFamily="34" charset="0"/>
              <a:ea typeface="游明朝" panose="02020400000000000000" pitchFamily="18" charset="-128"/>
              <a:cs typeface="Arial" panose="020B0604020202020204" pitchFamily="34" charset="0"/>
            </a:endParaRPr>
          </a:p>
        </p:txBody>
      </p:sp>
      <p:sp>
        <p:nvSpPr>
          <p:cNvPr id="18" name="Text Box 29">
            <a:extLst>
              <a:ext uri="{FF2B5EF4-FFF2-40B4-BE49-F238E27FC236}">
                <a16:creationId xmlns:a16="http://schemas.microsoft.com/office/drawing/2014/main" id="{D97C285E-B84E-4DAB-9F43-CE12B9106182}"/>
              </a:ext>
            </a:extLst>
          </p:cNvPr>
          <p:cNvSpPr txBox="1">
            <a:spLocks noChangeArrowheads="1"/>
          </p:cNvSpPr>
          <p:nvPr/>
        </p:nvSpPr>
        <p:spPr bwMode="auto">
          <a:xfrm>
            <a:off x="196137" y="5082260"/>
            <a:ext cx="3657600" cy="138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000" i="1">
                <a:effectLst/>
                <a:latin typeface="Arial" panose="020B0604020202020204" pitchFamily="34" charset="0"/>
                <a:ea typeface="Times New Roman" panose="02020603050405020304" pitchFamily="18" charset="0"/>
              </a:rPr>
              <a:t>Vận tốc của vận động viên bơi lội thay đổi theo thời gian: chậm lại khi đến gần tường, quay lại tăng tốc…</a:t>
            </a:r>
            <a:endParaRPr lang="en-US" sz="2000" i="1">
              <a:effectLst/>
              <a:latin typeface="Arial" panose="020B0604020202020204" pitchFamily="34" charset="0"/>
              <a:ea typeface="游明朝" panose="02020400000000000000" pitchFamily="18" charset="-128"/>
              <a:cs typeface="Arial" panose="020B0604020202020204" pitchFamily="34" charset="0"/>
            </a:endParaRPr>
          </a:p>
        </p:txBody>
      </p:sp>
      <p:sp>
        <p:nvSpPr>
          <p:cNvPr id="19" name="Text Box 29">
            <a:extLst>
              <a:ext uri="{FF2B5EF4-FFF2-40B4-BE49-F238E27FC236}">
                <a16:creationId xmlns:a16="http://schemas.microsoft.com/office/drawing/2014/main" id="{31713C6F-52CF-46A1-9ED1-38A1D16D587A}"/>
              </a:ext>
            </a:extLst>
          </p:cNvPr>
          <p:cNvSpPr txBox="1">
            <a:spLocks noChangeArrowheads="1"/>
          </p:cNvSpPr>
          <p:nvPr/>
        </p:nvSpPr>
        <p:spPr bwMode="auto">
          <a:xfrm>
            <a:off x="4038600" y="5056492"/>
            <a:ext cx="3823129" cy="138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000" i="1">
                <a:effectLst/>
                <a:latin typeface="Arial" panose="020B0604020202020204" pitchFamily="34" charset="0"/>
                <a:ea typeface="Times New Roman" panose="02020603050405020304" pitchFamily="18" charset="0"/>
              </a:rPr>
              <a:t>Vận tốc của xe ô tô đi trên đường thay đổi theo thời gian: chậm lại khi xe động, nhanh dần khi đường vắng…</a:t>
            </a:r>
            <a:endParaRPr lang="en-US" sz="2000" i="1">
              <a:effectLst/>
              <a:latin typeface="Arial" panose="020B0604020202020204" pitchFamily="34" charset="0"/>
              <a:ea typeface="游明朝" panose="02020400000000000000" pitchFamily="18" charset="-128"/>
              <a:cs typeface="Arial" panose="020B0604020202020204" pitchFamily="34" charset="0"/>
            </a:endParaRPr>
          </a:p>
        </p:txBody>
      </p:sp>
      <p:sp>
        <p:nvSpPr>
          <p:cNvPr id="20" name="Text Box 29">
            <a:extLst>
              <a:ext uri="{FF2B5EF4-FFF2-40B4-BE49-F238E27FC236}">
                <a16:creationId xmlns:a16="http://schemas.microsoft.com/office/drawing/2014/main" id="{CD669B3A-68CA-4AF2-8F36-752AFAFB57B7}"/>
              </a:ext>
            </a:extLst>
          </p:cNvPr>
          <p:cNvSpPr txBox="1">
            <a:spLocks noChangeArrowheads="1"/>
          </p:cNvSpPr>
          <p:nvPr/>
        </p:nvSpPr>
        <p:spPr bwMode="auto">
          <a:xfrm>
            <a:off x="8338264" y="5082260"/>
            <a:ext cx="3570579" cy="1385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marL="0" marR="0" algn="ctr">
              <a:lnSpc>
                <a:spcPct val="107000"/>
              </a:lnSpc>
              <a:spcBef>
                <a:spcPts val="0"/>
              </a:spcBef>
              <a:spcAft>
                <a:spcPts val="500"/>
              </a:spcAft>
            </a:pPr>
            <a:r>
              <a:rPr lang="en-US" sz="2000" i="1" dirty="0" err="1">
                <a:effectLst/>
                <a:latin typeface="Arial" panose="020B0604020202020204" pitchFamily="34" charset="0"/>
                <a:ea typeface="Times New Roman" panose="02020603050405020304" pitchFamily="18" charset="0"/>
              </a:rPr>
              <a:t>Vận</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tốc</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của</a:t>
            </a:r>
            <a:r>
              <a:rPr lang="en-US" sz="2000" i="1" dirty="0">
                <a:effectLst/>
                <a:latin typeface="Arial" panose="020B0604020202020204" pitchFamily="34" charset="0"/>
                <a:ea typeface="Times New Roman" panose="02020603050405020304" pitchFamily="18" charset="0"/>
              </a:rPr>
              <a:t> con </a:t>
            </a:r>
            <a:r>
              <a:rPr lang="en-US" sz="2000" i="1" dirty="0" err="1">
                <a:effectLst/>
                <a:latin typeface="Arial" panose="020B0604020202020204" pitchFamily="34" charset="0"/>
                <a:ea typeface="Times New Roman" panose="02020603050405020304" pitchFamily="18" charset="0"/>
              </a:rPr>
              <a:t>báo</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khi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săn</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mồi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thay</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đổi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theo</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thời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gian</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chậm</a:t>
            </a:r>
            <a:r>
              <a:rPr lang="en-US" sz="2000" i="1" dirty="0">
                <a:effectLst/>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lại</a:t>
            </a:r>
            <a:r>
              <a:rPr lang="en-US" sz="2000" i="1" dirty="0">
                <a:latin typeface="Arial" panose="020B0604020202020204" pitchFamily="34" charset="0"/>
                <a:ea typeface="Times New Roman" panose="02020603050405020304" pitchFamily="18" charset="0"/>
              </a:rPr>
              <a:t> </a:t>
            </a:r>
            <a:r>
              <a:rPr lang="en-US" sz="2000" i="1" dirty="0" err="1">
                <a:latin typeface="Arial" panose="020B0604020202020204" pitchFamily="34" charset="0"/>
                <a:ea typeface="Times New Roman" panose="02020603050405020304" pitchFamily="18" charset="0"/>
              </a:rPr>
              <a:t>khi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tiến</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gần</a:t>
            </a:r>
            <a:r>
              <a:rPr lang="en-US" sz="2000" i="1" dirty="0">
                <a:effectLst/>
                <a:latin typeface="Arial" panose="020B0604020202020204" pitchFamily="34" charset="0"/>
                <a:ea typeface="Times New Roman" panose="02020603050405020304" pitchFamily="18" charset="0"/>
              </a:rPr>
              <a:t> con </a:t>
            </a:r>
            <a:r>
              <a:rPr lang="en-US" sz="2000" i="1" dirty="0" err="1">
                <a:effectLst/>
                <a:latin typeface="Arial" panose="020B0604020202020204" pitchFamily="34" charset="0"/>
                <a:ea typeface="Times New Roman" panose="02020603050405020304" pitchFamily="18" charset="0"/>
              </a:rPr>
              <a:t>mồi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tăng</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tốc</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đuổi</a:t>
            </a:r>
            <a:r>
              <a:rPr lang="en-US" sz="2000" i="1" dirty="0">
                <a:effectLst/>
                <a:latin typeface="Arial" panose="020B0604020202020204" pitchFamily="34" charset="0"/>
                <a:ea typeface="Times New Roman" panose="02020603050405020304" pitchFamily="18" charset="0"/>
              </a:rPr>
              <a:t> </a:t>
            </a:r>
            <a:r>
              <a:rPr lang="en-US" sz="2000" i="1" dirty="0" err="1">
                <a:effectLst/>
                <a:latin typeface="Arial" panose="020B0604020202020204" pitchFamily="34" charset="0"/>
                <a:ea typeface="Times New Roman" panose="02020603050405020304" pitchFamily="18" charset="0"/>
              </a:rPr>
              <a:t>theo</a:t>
            </a:r>
            <a:r>
              <a:rPr lang="en-US" sz="2000" i="1" dirty="0">
                <a:effectLst/>
                <a:latin typeface="Arial" panose="020B0604020202020204" pitchFamily="34" charset="0"/>
                <a:ea typeface="Times New Roman" panose="02020603050405020304" pitchFamily="18" charset="0"/>
              </a:rPr>
              <a:t>…</a:t>
            </a:r>
          </a:p>
        </p:txBody>
      </p:sp>
      <p:pic>
        <p:nvPicPr>
          <p:cNvPr id="17" name="Content Placeholder 3" descr="A group of cheetahs running in a field&#10;&#10;Description automatically generated with medium confidence">
            <a:extLst>
              <a:ext uri="{FF2B5EF4-FFF2-40B4-BE49-F238E27FC236}">
                <a16:creationId xmlns:a16="http://schemas.microsoft.com/office/drawing/2014/main" id="{B46EA358-12B7-35A9-4C93-78600B8CBD77}"/>
              </a:ext>
            </a:extLst>
          </p:cNvPr>
          <p:cNvPicPr>
            <a:picLocks noGrp="1" noChangeAspect="1"/>
          </p:cNvPicPr>
          <p:nvPr>
            <p:ph idx="1"/>
          </p:nvPr>
        </p:nvPicPr>
        <p:blipFill rotWithShape="1">
          <a:blip r:embed="rId6">
            <a:extLst>
              <a:ext uri="{28A0092B-C50C-407E-A947-70E740481C1C}">
                <a14:useLocalDpi xmlns:a14="http://schemas.microsoft.com/office/drawing/2010/main" val="0"/>
              </a:ext>
            </a:extLst>
          </a:blip>
          <a:srcRect t="126" b="749"/>
          <a:stretch/>
        </p:blipFill>
        <p:spPr>
          <a:xfrm>
            <a:off x="8011525" y="2344572"/>
            <a:ext cx="3954364" cy="2616463"/>
          </a:xfrm>
          <a:prstGeom prst="rect">
            <a:avLst/>
          </a:prstGeom>
          <a:ln>
            <a:noFill/>
          </a:ln>
          <a:effectLst>
            <a:softEdge rad="112500"/>
          </a:effectLst>
        </p:spPr>
      </p:pic>
    </p:spTree>
    <p:extLst>
      <p:ext uri="{BB962C8B-B14F-4D97-AF65-F5344CB8AC3E}">
        <p14:creationId xmlns:p14="http://schemas.microsoft.com/office/powerpoint/2010/main" val="185235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17" name="TextBox 16">
            <a:extLst>
              <a:ext uri="{FF2B5EF4-FFF2-40B4-BE49-F238E27FC236}">
                <a16:creationId xmlns:a16="http://schemas.microsoft.com/office/drawing/2014/main" id="{B0AE6C0D-C75A-457A-ADAE-0AF0008BE699}"/>
              </a:ext>
            </a:extLst>
          </p:cNvPr>
          <p:cNvSpPr txBox="1"/>
          <p:nvPr/>
        </p:nvSpPr>
        <p:spPr>
          <a:xfrm>
            <a:off x="319275" y="5456810"/>
            <a:ext cx="5421703" cy="1107996"/>
          </a:xfrm>
          <a:prstGeom prst="rect">
            <a:avLst/>
          </a:prstGeom>
          <a:noFill/>
        </p:spPr>
        <p:txBody>
          <a:bodyPr wrap="square">
            <a:spAutoFit/>
          </a:bodyPr>
          <a:lstStyle/>
          <a:p>
            <a:pPr marL="287338" indent="-287338" algn="just" defTabSz="1095376">
              <a:spcAft>
                <a:spcPts val="600"/>
              </a:spcAft>
              <a:buClr>
                <a:schemeClr val="tx2"/>
              </a:buClr>
              <a:buSzPct val="95000"/>
              <a:buBlip>
                <a:blip r:embed="rId4"/>
              </a:buBlip>
              <a:defRPr/>
            </a:pPr>
            <a:r>
              <a:rPr lang="en-US" sz="2200">
                <a:effectLst/>
                <a:latin typeface="Arial" panose="020B0604020202020204" pitchFamily="34" charset="0"/>
                <a:ea typeface="Times New Roman" panose="02020603050405020304" pitchFamily="18" charset="0"/>
                <a:cs typeface="Times New Roman" panose="02020603050405020304" pitchFamily="18" charset="0"/>
              </a:rPr>
              <a:t>Khi xe ô tô bắt đầu chuyển động hoặc hãm phanh (xét chuyển động thẳng) thì </a:t>
            </a:r>
            <a:r>
              <a:rPr lang="en-US" sz="2200" b="1">
                <a:effectLst/>
                <a:latin typeface="Arial" panose="020B0604020202020204" pitchFamily="34" charset="0"/>
                <a:ea typeface="Times New Roman" panose="02020603050405020304" pitchFamily="18" charset="0"/>
                <a:cs typeface="Times New Roman" panose="02020603050405020304" pitchFamily="18" charset="0"/>
              </a:rPr>
              <a:t>vận tốc của xe thay đổi về độ lớn. </a:t>
            </a:r>
          </a:p>
        </p:txBody>
      </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7747" y="1236109"/>
            <a:ext cx="11150853" cy="1089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932837" y="1366417"/>
            <a:ext cx="9833756" cy="861774"/>
          </a:xfrm>
          <a:prstGeom prst="rect">
            <a:avLst/>
          </a:prstGeom>
          <a:noFill/>
        </p:spPr>
        <p:txBody>
          <a:bodyPr wrap="square">
            <a:spAutoFit/>
          </a:bodyPr>
          <a:lstStyle/>
          <a:p>
            <a:pPr algn="ctr" defTabSz="1095376">
              <a:spcAft>
                <a:spcPts val="600"/>
              </a:spcAft>
              <a:buClr>
                <a:schemeClr val="tx2"/>
              </a:buClr>
              <a:buSzPct val="95000"/>
              <a:defRPr/>
            </a:pPr>
            <a:r>
              <a:rPr lang="en-US" sz="2500">
                <a:effectLst/>
                <a:latin typeface="Arial" panose="020B0604020202020204" pitchFamily="34" charset="0"/>
                <a:ea typeface="Times New Roman" panose="02020603050405020304" pitchFamily="18" charset="0"/>
                <a:cs typeface="Times New Roman" panose="02020603050405020304" pitchFamily="18" charset="0"/>
              </a:rPr>
              <a:t>Trên thực tế, vận tốc của vật chuyển động trong đa số trường hợp luôn thay đổi theo thời gian.</a:t>
            </a:r>
          </a:p>
        </p:txBody>
      </p:sp>
      <p:sp>
        <p:nvSpPr>
          <p:cNvPr id="27" name="TextBox 26">
            <a:extLst>
              <a:ext uri="{FF2B5EF4-FFF2-40B4-BE49-F238E27FC236}">
                <a16:creationId xmlns:a16="http://schemas.microsoft.com/office/drawing/2014/main" id="{68E12816-B165-4518-B12C-CC389F5E6B1F}"/>
              </a:ext>
            </a:extLst>
          </p:cNvPr>
          <p:cNvSpPr txBox="1"/>
          <p:nvPr/>
        </p:nvSpPr>
        <p:spPr>
          <a:xfrm>
            <a:off x="6248400" y="5456810"/>
            <a:ext cx="5741207" cy="1107996"/>
          </a:xfrm>
          <a:prstGeom prst="rect">
            <a:avLst/>
          </a:prstGeom>
          <a:noFill/>
        </p:spPr>
        <p:txBody>
          <a:bodyPr wrap="square">
            <a:spAutoFit/>
          </a:bodyPr>
          <a:lstStyle/>
          <a:p>
            <a:pPr marL="287338" indent="-287338" algn="just" defTabSz="1095376">
              <a:spcAft>
                <a:spcPts val="600"/>
              </a:spcAft>
              <a:buClr>
                <a:schemeClr val="tx2"/>
              </a:buClr>
              <a:buSzPct val="95000"/>
              <a:buBlip>
                <a:blip r:embed="rId4"/>
              </a:buBlip>
              <a:defRPr/>
            </a:pPr>
            <a:r>
              <a:rPr lang="en-US" sz="2200">
                <a:effectLst/>
                <a:latin typeface="Arial" panose="020B0604020202020204" pitchFamily="34" charset="0"/>
                <a:ea typeface="Times New Roman" panose="02020603050405020304" pitchFamily="18" charset="0"/>
                <a:cs typeface="Times New Roman" panose="02020603050405020304" pitchFamily="18" charset="0"/>
              </a:rPr>
              <a:t>Khi xe thay đổi hướng chuyển động như rẽ trái, rẽ phải thì </a:t>
            </a:r>
            <a:r>
              <a:rPr lang="en-US" sz="2200" b="1">
                <a:effectLst/>
                <a:latin typeface="Arial" panose="020B0604020202020204" pitchFamily="34" charset="0"/>
                <a:ea typeface="Times New Roman" panose="02020603050405020304" pitchFamily="18" charset="0"/>
                <a:cs typeface="Times New Roman" panose="02020603050405020304" pitchFamily="18" charset="0"/>
              </a:rPr>
              <a:t>vận tốc của xe bị thay đổi về hướng và có thể cả độ lớn.</a:t>
            </a:r>
            <a:endParaRPr lang="en-US" sz="2200" b="1">
              <a:effectLst/>
              <a:latin typeface="Calibri" panose="020F0502020204030204" pitchFamily="34" charset="0"/>
              <a:ea typeface="游明朝" panose="02020400000000000000" pitchFamily="18" charset="-128"/>
              <a:cs typeface="Times New Roman" panose="02020603050405020304" pitchFamily="18" charset="0"/>
            </a:endParaRPr>
          </a:p>
        </p:txBody>
      </p:sp>
      <p:pic>
        <p:nvPicPr>
          <p:cNvPr id="14" name="Picture 13" descr="A black car and a yellow truck on a road&#10;&#10;Description automatically generated with medium confidence">
            <a:extLst>
              <a:ext uri="{FF2B5EF4-FFF2-40B4-BE49-F238E27FC236}">
                <a16:creationId xmlns:a16="http://schemas.microsoft.com/office/drawing/2014/main" id="{C26093AB-36A1-4B90-B06E-1B15BEB3D7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4244" y="2658262"/>
            <a:ext cx="4143375" cy="2381250"/>
          </a:xfrm>
          <a:prstGeom prst="rect">
            <a:avLst/>
          </a:prstGeom>
        </p:spPr>
      </p:pic>
      <p:pic>
        <p:nvPicPr>
          <p:cNvPr id="29" name="Picture 28">
            <a:extLst>
              <a:ext uri="{FF2B5EF4-FFF2-40B4-BE49-F238E27FC236}">
                <a16:creationId xmlns:a16="http://schemas.microsoft.com/office/drawing/2014/main" id="{551F438B-B65D-4176-AEEF-FA5D4452A94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798456" y="2601021"/>
            <a:ext cx="4572000" cy="2579914"/>
          </a:xfrm>
          <a:prstGeom prst="rect">
            <a:avLst/>
          </a:prstGeom>
        </p:spPr>
      </p:pic>
    </p:spTree>
    <p:extLst>
      <p:ext uri="{BB962C8B-B14F-4D97-AF65-F5344CB8AC3E}">
        <p14:creationId xmlns:p14="http://schemas.microsoft.com/office/powerpoint/2010/main" val="203680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6" grpId="0"/>
      <p:bldP spid="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094BBC-4AEF-45E2-800C-D9EB80EB9602}"/>
              </a:ext>
            </a:extLst>
          </p:cNvPr>
          <p:cNvGrpSpPr/>
          <p:nvPr/>
        </p:nvGrpSpPr>
        <p:grpSpPr>
          <a:xfrm>
            <a:off x="-29497" y="91162"/>
            <a:ext cx="11882556" cy="518439"/>
            <a:chOff x="74035" y="2267003"/>
            <a:chExt cx="11808931" cy="723701"/>
          </a:xfrm>
        </p:grpSpPr>
        <p:grpSp>
          <p:nvGrpSpPr>
            <p:cNvPr id="5" name="Group 70">
              <a:extLst>
                <a:ext uri="{FF2B5EF4-FFF2-40B4-BE49-F238E27FC236}">
                  <a16:creationId xmlns:a16="http://schemas.microsoft.com/office/drawing/2014/main" id="{22027F8E-E199-4A54-B069-309AC253031F}"/>
                </a:ext>
              </a:extLst>
            </p:cNvPr>
            <p:cNvGrpSpPr>
              <a:grpSpLocks/>
            </p:cNvGrpSpPr>
            <p:nvPr/>
          </p:nvGrpSpPr>
          <p:grpSpPr bwMode="auto">
            <a:xfrm>
              <a:off x="286106" y="2280389"/>
              <a:ext cx="11596860" cy="708275"/>
              <a:chOff x="564746" y="3403331"/>
              <a:chExt cx="5971841" cy="1364238"/>
            </a:xfrm>
          </p:grpSpPr>
          <p:pic>
            <p:nvPicPr>
              <p:cNvPr id="8" name="Picture 8" descr="empty-green-rectangle">
                <a:extLst>
                  <a:ext uri="{FF2B5EF4-FFF2-40B4-BE49-F238E27FC236}">
                    <a16:creationId xmlns:a16="http://schemas.microsoft.com/office/drawing/2014/main" id="{1EE22726-B2BB-421D-B925-BEC456C648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746" y="3403331"/>
                <a:ext cx="5971841" cy="136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9" descr="green-top-faded">
                <a:extLst>
                  <a:ext uri="{FF2B5EF4-FFF2-40B4-BE49-F238E27FC236}">
                    <a16:creationId xmlns:a16="http://schemas.microsoft.com/office/drawing/2014/main" id="{06869E57-2328-4344-AAC1-8990C425C4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205129" y="3887447"/>
                <a:ext cx="1273934" cy="396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BF6D9640-ADB6-4E6A-B6DE-3A9270062E74}"/>
                </a:ext>
              </a:extLst>
            </p:cNvPr>
            <p:cNvSpPr txBox="1"/>
            <p:nvPr/>
          </p:nvSpPr>
          <p:spPr bwMode="auto">
            <a:xfrm>
              <a:off x="74035" y="2267003"/>
              <a:ext cx="1501326" cy="687413"/>
            </a:xfrm>
            <a:prstGeom prst="rect">
              <a:avLst/>
            </a:prstGeom>
            <a:noFill/>
          </p:spPr>
          <p:txBody>
            <a:bodyPr wrap="square">
              <a:spAutoFit/>
            </a:bodyPr>
            <a:lstStyle/>
            <a:p>
              <a:pPr algn="ctr">
                <a:defRPr/>
              </a:pPr>
              <a:r>
                <a:rPr lang="en-US" sz="260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rPr>
                <a:t>1</a:t>
              </a:r>
              <a:endParaRPr lang="en-US" sz="2600" dirty="0">
                <a:ln w="18415" cmpd="sng">
                  <a:solidFill>
                    <a:srgbClr val="FFFFFF"/>
                  </a:solidFill>
                  <a:prstDash val="solid"/>
                </a:ln>
                <a:solidFill>
                  <a:schemeClr val="tx1"/>
                </a:solidFill>
                <a:effectLst>
                  <a:glow rad="101600">
                    <a:schemeClr val="accent4">
                      <a:satMod val="175000"/>
                      <a:alpha val="40000"/>
                    </a:schemeClr>
                  </a:glow>
                  <a:outerShdw blurRad="63500" dir="3600000" algn="tl" rotWithShape="0">
                    <a:srgbClr val="000000">
                      <a:alpha val="70000"/>
                    </a:srgbClr>
                  </a:outerShdw>
                </a:effectLst>
                <a:latin typeface="Arial" panose="020B0604020202020204" pitchFamily="34" charset="0"/>
                <a:cs typeface="Arial" panose="020B0604020202020204" pitchFamily="34" charset="0"/>
              </a:endParaRPr>
            </a:p>
          </p:txBody>
        </p:sp>
        <p:sp>
          <p:nvSpPr>
            <p:cNvPr id="7" name="Rectangle 1026060">
              <a:extLst>
                <a:ext uri="{FF2B5EF4-FFF2-40B4-BE49-F238E27FC236}">
                  <a16:creationId xmlns:a16="http://schemas.microsoft.com/office/drawing/2014/main" id="{071903BE-FA19-43F4-A858-1F57B905EB55}"/>
                </a:ext>
              </a:extLst>
            </p:cNvPr>
            <p:cNvSpPr>
              <a:spLocks noChangeArrowheads="1"/>
            </p:cNvSpPr>
            <p:nvPr/>
          </p:nvSpPr>
          <p:spPr bwMode="auto">
            <a:xfrm>
              <a:off x="1133476" y="2298996"/>
              <a:ext cx="10177597" cy="691708"/>
            </a:xfrm>
            <a:prstGeom prst="rect">
              <a:avLst/>
            </a:prstGeom>
            <a:noFill/>
            <a:ln w="9525" algn="ctr">
              <a:noFill/>
              <a:miter lim="800000"/>
              <a:headEnd/>
              <a:tailEnd/>
            </a:ln>
          </p:spPr>
          <p:txBody>
            <a:bodyPr wrap="square" lIns="109728" tIns="54864" rIns="109728" bIns="54864">
              <a:spAutoFit/>
            </a:bodyPr>
            <a:lstStyle>
              <a:lvl1pPr marL="287338" indent="-287338" defTabSz="1095375">
                <a:defRPr>
                  <a:solidFill>
                    <a:schemeClr val="tx1"/>
                  </a:solidFill>
                  <a:latin typeface="Arial" panose="020B0604020202020204" pitchFamily="34" charset="0"/>
                </a:defRPr>
              </a:lvl1pPr>
              <a:lvl2pPr marL="742950" indent="-285750" defTabSz="1095375">
                <a:defRPr>
                  <a:solidFill>
                    <a:schemeClr val="tx1"/>
                  </a:solidFill>
                  <a:latin typeface="Arial" panose="020B0604020202020204" pitchFamily="34" charset="0"/>
                </a:defRPr>
              </a:lvl2pPr>
              <a:lvl3pPr marL="1143000" indent="-228600" defTabSz="1095375">
                <a:defRPr>
                  <a:solidFill>
                    <a:schemeClr val="tx1"/>
                  </a:solidFill>
                  <a:latin typeface="Arial" panose="020B0604020202020204" pitchFamily="34" charset="0"/>
                </a:defRPr>
              </a:lvl3pPr>
              <a:lvl4pPr marL="1600200" indent="-228600" defTabSz="1095375">
                <a:defRPr>
                  <a:solidFill>
                    <a:schemeClr val="tx1"/>
                  </a:solidFill>
                  <a:latin typeface="Arial" panose="020B0604020202020204" pitchFamily="34" charset="0"/>
                </a:defRPr>
              </a:lvl4pPr>
              <a:lvl5pPr marL="2057400" indent="-228600" defTabSz="1095375">
                <a:defRPr>
                  <a:solidFill>
                    <a:schemeClr val="tx1"/>
                  </a:solidFill>
                  <a:latin typeface="Arial" panose="020B0604020202020204" pitchFamily="34" charset="0"/>
                </a:defRPr>
              </a:lvl5pPr>
              <a:lvl6pPr marL="2514600" indent="-228600" defTabSz="1095375" fontAlgn="base">
                <a:spcBef>
                  <a:spcPct val="0"/>
                </a:spcBef>
                <a:spcAft>
                  <a:spcPct val="0"/>
                </a:spcAft>
                <a:defRPr>
                  <a:solidFill>
                    <a:schemeClr val="tx1"/>
                  </a:solidFill>
                  <a:latin typeface="Arial" panose="020B0604020202020204" pitchFamily="34" charset="0"/>
                </a:defRPr>
              </a:lvl6pPr>
              <a:lvl7pPr marL="2971800" indent="-228600" defTabSz="1095375" fontAlgn="base">
                <a:spcBef>
                  <a:spcPct val="0"/>
                </a:spcBef>
                <a:spcAft>
                  <a:spcPct val="0"/>
                </a:spcAft>
                <a:defRPr>
                  <a:solidFill>
                    <a:schemeClr val="tx1"/>
                  </a:solidFill>
                  <a:latin typeface="Arial" panose="020B0604020202020204" pitchFamily="34" charset="0"/>
                </a:defRPr>
              </a:lvl7pPr>
              <a:lvl8pPr marL="3429000" indent="-228600" defTabSz="1095375" fontAlgn="base">
                <a:spcBef>
                  <a:spcPct val="0"/>
                </a:spcBef>
                <a:spcAft>
                  <a:spcPct val="0"/>
                </a:spcAft>
                <a:defRPr>
                  <a:solidFill>
                    <a:schemeClr val="tx1"/>
                  </a:solidFill>
                  <a:latin typeface="Arial" panose="020B0604020202020204" pitchFamily="34" charset="0"/>
                </a:defRPr>
              </a:lvl8pPr>
              <a:lvl9pPr marL="3886200" indent="-228600" defTabSz="1095375" fontAlgn="base">
                <a:spcBef>
                  <a:spcPct val="0"/>
                </a:spcBef>
                <a:spcAft>
                  <a:spcPct val="0"/>
                </a:spcAft>
                <a:defRPr>
                  <a:solidFill>
                    <a:schemeClr val="tx1"/>
                  </a:solidFill>
                  <a:latin typeface="Arial" panose="020B0604020202020204" pitchFamily="34" charset="0"/>
                </a:defRPr>
              </a:lvl9pPr>
            </a:lstStyle>
            <a:p>
              <a:pPr marL="0" indent="0" defTabSz="1095376">
                <a:buClr>
                  <a:schemeClr val="tx2"/>
                </a:buClr>
                <a:buSzPct val="95000"/>
                <a:defRPr/>
              </a:pPr>
              <a:r>
                <a:rPr lang="en-US" sz="2500" i="1">
                  <a:cs typeface="Arial" panose="020B0604020202020204" pitchFamily="34" charset="0"/>
                </a:rPr>
                <a:t>Đồ thị vận tốc – thời gian trong chuyển động thẳng và khái niệm gia tốc</a:t>
              </a:r>
              <a:endParaRPr lang="en-US" sz="2500" dirty="0">
                <a:cs typeface="Arial" panose="020B0604020202020204" pitchFamily="34" charset="0"/>
              </a:endParaRPr>
            </a:p>
          </p:txBody>
        </p:sp>
      </p:grpSp>
      <p:sp>
        <p:nvSpPr>
          <p:cNvPr id="10" name="Text Box 13">
            <a:extLst>
              <a:ext uri="{FF2B5EF4-FFF2-40B4-BE49-F238E27FC236}">
                <a16:creationId xmlns:a16="http://schemas.microsoft.com/office/drawing/2014/main" id="{8F22D167-171E-49A6-B65A-ABD77CE9C495}"/>
              </a:ext>
            </a:extLst>
          </p:cNvPr>
          <p:cNvSpPr txBox="1">
            <a:spLocks noChangeArrowheads="1"/>
          </p:cNvSpPr>
          <p:nvPr/>
        </p:nvSpPr>
        <p:spPr bwMode="auto">
          <a:xfrm>
            <a:off x="1129682" y="666498"/>
            <a:ext cx="6096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50000"/>
              </a:spcBef>
              <a:buFontTx/>
              <a:buNone/>
            </a:pPr>
            <a:r>
              <a:rPr lang="en-US" altLang="en-US" sz="2400" i="1">
                <a:solidFill>
                  <a:srgbClr val="0070C0"/>
                </a:solidFill>
                <a:cs typeface="Arial" panose="020B0604020202020204" pitchFamily="34" charset="0"/>
              </a:rPr>
              <a:t>Gia tốc</a:t>
            </a:r>
          </a:p>
        </p:txBody>
      </p:sp>
      <p:grpSp>
        <p:nvGrpSpPr>
          <p:cNvPr id="33" name="Group 32">
            <a:extLst>
              <a:ext uri="{FF2B5EF4-FFF2-40B4-BE49-F238E27FC236}">
                <a16:creationId xmlns:a16="http://schemas.microsoft.com/office/drawing/2014/main" id="{C151FE9B-0895-466E-9117-7F2B6F0B4BFD}"/>
              </a:ext>
            </a:extLst>
          </p:cNvPr>
          <p:cNvGrpSpPr/>
          <p:nvPr/>
        </p:nvGrpSpPr>
        <p:grpSpPr>
          <a:xfrm>
            <a:off x="338942" y="731676"/>
            <a:ext cx="785094" cy="325264"/>
            <a:chOff x="5867400" y="402866"/>
            <a:chExt cx="785094" cy="406303"/>
          </a:xfrm>
        </p:grpSpPr>
        <p:sp>
          <p:nvSpPr>
            <p:cNvPr id="31" name="Arrow: Pentagon 30">
              <a:extLst>
                <a:ext uri="{FF2B5EF4-FFF2-40B4-BE49-F238E27FC236}">
                  <a16:creationId xmlns:a16="http://schemas.microsoft.com/office/drawing/2014/main" id="{D5EADA87-43CE-4572-B488-9DFD4F4C4C9E}"/>
                </a:ext>
              </a:extLst>
            </p:cNvPr>
            <p:cNvSpPr/>
            <p:nvPr/>
          </p:nvSpPr>
          <p:spPr>
            <a:xfrm>
              <a:off x="5867400" y="402866"/>
              <a:ext cx="495302" cy="395549"/>
            </a:xfrm>
            <a:prstGeom prst="homePlate">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rrow: Chevron 31">
              <a:extLst>
                <a:ext uri="{FF2B5EF4-FFF2-40B4-BE49-F238E27FC236}">
                  <a16:creationId xmlns:a16="http://schemas.microsoft.com/office/drawing/2014/main" id="{EEE783C9-EE19-4A1F-A583-1D3E5B3BB353}"/>
                </a:ext>
              </a:extLst>
            </p:cNvPr>
            <p:cNvSpPr/>
            <p:nvPr/>
          </p:nvSpPr>
          <p:spPr>
            <a:xfrm>
              <a:off x="6270097" y="413620"/>
              <a:ext cx="382397" cy="395549"/>
            </a:xfrm>
            <a:prstGeom prst="chevron">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pic>
        <p:nvPicPr>
          <p:cNvPr id="21" name="Picture 5" descr="empty-blue-rectangle">
            <a:extLst>
              <a:ext uri="{FF2B5EF4-FFF2-40B4-BE49-F238E27FC236}">
                <a16:creationId xmlns:a16="http://schemas.microsoft.com/office/drawing/2014/main" id="{13DC3CB6-D229-4405-B6BB-6E84385E81D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508" y="3045189"/>
            <a:ext cx="5225132" cy="3279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25">
            <a:extLst>
              <a:ext uri="{FF2B5EF4-FFF2-40B4-BE49-F238E27FC236}">
                <a16:creationId xmlns:a16="http://schemas.microsoft.com/office/drawing/2014/main" id="{B4C3AAE1-0203-4F12-B0C7-B5DC56371C82}"/>
              </a:ext>
            </a:extLst>
          </p:cNvPr>
          <p:cNvSpPr txBox="1"/>
          <p:nvPr/>
        </p:nvSpPr>
        <p:spPr>
          <a:xfrm>
            <a:off x="489195" y="1899484"/>
            <a:ext cx="11666712" cy="800219"/>
          </a:xfrm>
          <a:prstGeom prst="rect">
            <a:avLst/>
          </a:prstGeom>
          <a:noFill/>
        </p:spPr>
        <p:txBody>
          <a:bodyPr wrap="square">
            <a:spAutoFit/>
          </a:bodyPr>
          <a:lstStyle/>
          <a:p>
            <a:pPr marL="342900" indent="-342900">
              <a:buFont typeface="Arial" panose="020B0604020202020204" pitchFamily="34" charset="0"/>
              <a:buChar char="•"/>
            </a:pPr>
            <a:r>
              <a:rPr lang="en-US" sz="2300">
                <a:latin typeface="Arial" panose="020B0604020202020204" pitchFamily="34" charset="0"/>
                <a:ea typeface="Times New Roman" panose="02020603050405020304" pitchFamily="18" charset="0"/>
                <a:cs typeface="Times New Roman" panose="02020603050405020304" pitchFamily="18" charset="0"/>
              </a:rPr>
              <a:t>T</a:t>
            </a:r>
            <a:r>
              <a:rPr lang="en-US" sz="2300">
                <a:effectLst/>
                <a:latin typeface="Arial" panose="020B0604020202020204" pitchFamily="34" charset="0"/>
                <a:ea typeface="Times New Roman" panose="02020603050405020304" pitchFamily="18" charset="0"/>
                <a:cs typeface="Times New Roman" panose="02020603050405020304" pitchFamily="18" charset="0"/>
              </a:rPr>
              <a:t>rong suốt quá trình chuyển động, vận tốc tức thời của vật có độ lớn thay đổi theo thời gian (đồ thị không song song với trục thời gian), đây gọi là chuyển động biến đổi. </a:t>
            </a:r>
          </a:p>
        </p:txBody>
      </p:sp>
      <p:sp>
        <p:nvSpPr>
          <p:cNvPr id="22" name="TextBox 21">
            <a:extLst>
              <a:ext uri="{FF2B5EF4-FFF2-40B4-BE49-F238E27FC236}">
                <a16:creationId xmlns:a16="http://schemas.microsoft.com/office/drawing/2014/main" id="{D2277063-44A0-4CBC-9117-9948BFDE3399}"/>
              </a:ext>
            </a:extLst>
          </p:cNvPr>
          <p:cNvSpPr txBox="1"/>
          <p:nvPr/>
        </p:nvSpPr>
        <p:spPr>
          <a:xfrm>
            <a:off x="838257" y="3121499"/>
            <a:ext cx="4592953" cy="3017236"/>
          </a:xfrm>
          <a:prstGeom prst="rect">
            <a:avLst/>
          </a:prstGeom>
          <a:noFill/>
        </p:spPr>
        <p:txBody>
          <a:bodyPr wrap="square">
            <a:spAutoFit/>
          </a:bodyPr>
          <a:lstStyle/>
          <a:p>
            <a:pPr marL="342900" indent="-342900" algn="just">
              <a:lnSpc>
                <a:spcPct val="107000"/>
              </a:lnSpc>
              <a:spcAft>
                <a:spcPts val="500"/>
              </a:spcAft>
              <a:buFont typeface="Arial" panose="020B0604020202020204" pitchFamily="34" charset="0"/>
              <a:buChar char="•"/>
            </a:pP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Sự</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thay</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đổi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vật</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đặc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trưng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bởi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một</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đại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lượng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gọi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là</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effectLst/>
                <a:latin typeface="Arial" panose="020B0604020202020204" pitchFamily="34" charset="0"/>
                <a:ea typeface="Times New Roman" panose="02020603050405020304" pitchFamily="18" charset="0"/>
                <a:cs typeface="Times New Roman" panose="02020603050405020304" pitchFamily="18" charset="0"/>
              </a:rPr>
              <a:t>gia</a:t>
            </a:r>
            <a:r>
              <a:rPr lang="en-US" sz="2500" b="1"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b="1"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b="1" dirty="0">
                <a:effectLst/>
                <a:latin typeface="Arial" panose="020B0604020202020204" pitchFamily="34" charset="0"/>
                <a:ea typeface="Times New Roman" panose="02020603050405020304" pitchFamily="18" charset="0"/>
                <a:cs typeface="Times New Roman" panose="02020603050405020304" pitchFamily="18" charset="0"/>
              </a:rPr>
              <a:t>.</a:t>
            </a:r>
          </a:p>
          <a:p>
            <a:pPr marL="342900" indent="-342900" algn="just">
              <a:lnSpc>
                <a:spcPct val="107000"/>
              </a:lnSpc>
              <a:spcAft>
                <a:spcPts val="500"/>
              </a:spcAft>
              <a:buFont typeface="Arial" panose="020B0604020202020204" pitchFamily="34" charset="0"/>
              <a:buChar char="•"/>
            </a:pPr>
            <a:r>
              <a:rPr lang="en-US" sz="2500" dirty="0">
                <a:latin typeface="Arial" panose="020B0604020202020204" pitchFamily="34" charset="0"/>
                <a:ea typeface="Times New Roman" panose="02020603050405020304" pitchFamily="18" charset="0"/>
                <a:cs typeface="Times New Roman" panose="02020603050405020304" pitchFamily="18" charset="0"/>
              </a:rPr>
              <a:t>Gia </a:t>
            </a:r>
            <a:r>
              <a:rPr lang="en-US" sz="2500" dirty="0" err="1">
                <a:latin typeface="Arial" panose="020B0604020202020204" pitchFamily="34" charset="0"/>
                <a:ea typeface="Times New Roman" panose="02020603050405020304" pitchFamily="18" charset="0"/>
                <a:cs typeface="Times New Roman" panose="02020603050405020304" pitchFamily="18" charset="0"/>
              </a:rPr>
              <a:t>tốc</a:t>
            </a:r>
            <a:r>
              <a:rPr lang="en-US" sz="2500" dirty="0">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được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xác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định</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bằng</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độ</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dốc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hệ</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số</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góc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của</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đồ</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thị</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vận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tốc</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theo</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thời</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 </a:t>
            </a:r>
            <a:r>
              <a:rPr lang="en-US" sz="2500" dirty="0" err="1">
                <a:effectLst/>
                <a:latin typeface="Arial" panose="020B0604020202020204" pitchFamily="34" charset="0"/>
                <a:ea typeface="Times New Roman" panose="02020603050405020304" pitchFamily="18" charset="0"/>
                <a:cs typeface="Times New Roman" panose="02020603050405020304" pitchFamily="18" charset="0"/>
              </a:rPr>
              <a:t>gian</a:t>
            </a:r>
            <a:r>
              <a:rPr lang="en-US" sz="2500" dirty="0">
                <a:effectLst/>
                <a:latin typeface="Arial" panose="020B0604020202020204" pitchFamily="34" charset="0"/>
                <a:ea typeface="Times New Roman" panose="02020603050405020304" pitchFamily="18" charset="0"/>
                <a:cs typeface="Times New Roman" panose="02020603050405020304" pitchFamily="18" charset="0"/>
              </a:rPr>
              <a:t>.</a:t>
            </a:r>
            <a:endParaRPr lang="en-US" sz="2500" dirty="0">
              <a:effectLst/>
              <a:latin typeface="Calibri" panose="020F0502020204030204" pitchFamily="34" charset="0"/>
              <a:ea typeface="游明朝" panose="02020400000000000000" pitchFamily="18" charset="-128"/>
              <a:cs typeface="Times New Roman" panose="02020603050405020304" pitchFamily="18" charset="0"/>
            </a:endParaRPr>
          </a:p>
        </p:txBody>
      </p:sp>
      <p:cxnSp>
        <p:nvCxnSpPr>
          <p:cNvPr id="25" name="Straight Arrow Connector 24">
            <a:extLst>
              <a:ext uri="{FF2B5EF4-FFF2-40B4-BE49-F238E27FC236}">
                <a16:creationId xmlns:a16="http://schemas.microsoft.com/office/drawing/2014/main" id="{87A17E2E-EECA-43B6-AA41-1F72A3BDE532}"/>
              </a:ext>
            </a:extLst>
          </p:cNvPr>
          <p:cNvCxnSpPr>
            <a:cxnSpLocks/>
          </p:cNvCxnSpPr>
          <p:nvPr/>
        </p:nvCxnSpPr>
        <p:spPr>
          <a:xfrm>
            <a:off x="7010400" y="6172200"/>
            <a:ext cx="4495800"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BA366F07-A43A-4056-A617-680A9FD15388}"/>
              </a:ext>
            </a:extLst>
          </p:cNvPr>
          <p:cNvCxnSpPr>
            <a:cxnSpLocks/>
          </p:cNvCxnSpPr>
          <p:nvPr/>
        </p:nvCxnSpPr>
        <p:spPr>
          <a:xfrm flipH="1" flipV="1">
            <a:off x="7225682" y="2667000"/>
            <a:ext cx="25400" cy="365760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119638B-BB10-479A-B8AA-21368296627A}"/>
              </a:ext>
            </a:extLst>
          </p:cNvPr>
          <p:cNvCxnSpPr>
            <a:cxnSpLocks/>
          </p:cNvCxnSpPr>
          <p:nvPr/>
        </p:nvCxnSpPr>
        <p:spPr>
          <a:xfrm flipV="1">
            <a:off x="7238382" y="3013137"/>
            <a:ext cx="3423267" cy="3140145"/>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CB35FA9-0778-4A7E-A3BD-277B8D353F91}"/>
              </a:ext>
            </a:extLst>
          </p:cNvPr>
          <p:cNvCxnSpPr>
            <a:cxnSpLocks/>
          </p:cNvCxnSpPr>
          <p:nvPr/>
        </p:nvCxnSpPr>
        <p:spPr>
          <a:xfrm>
            <a:off x="7962900" y="5486399"/>
            <a:ext cx="23495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75F63C8-C708-40A9-899D-E36667E0D25B}"/>
              </a:ext>
            </a:extLst>
          </p:cNvPr>
          <p:cNvCxnSpPr>
            <a:cxnSpLocks/>
          </p:cNvCxnSpPr>
          <p:nvPr/>
        </p:nvCxnSpPr>
        <p:spPr>
          <a:xfrm flipV="1">
            <a:off x="10329334" y="3359274"/>
            <a:ext cx="0" cy="2105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FCEFC56-013C-4856-AF7B-6C303A403387}"/>
              </a:ext>
            </a:extLst>
          </p:cNvPr>
          <p:cNvCxnSpPr>
            <a:cxnSpLocks/>
          </p:cNvCxnSpPr>
          <p:nvPr/>
        </p:nvCxnSpPr>
        <p:spPr>
          <a:xfrm flipV="1">
            <a:off x="10327217" y="5486399"/>
            <a:ext cx="0" cy="666883"/>
          </a:xfrm>
          <a:prstGeom prst="line">
            <a:avLst/>
          </a:prstGeom>
          <a:ln w="12700">
            <a:solidFill>
              <a:srgbClr val="009900"/>
            </a:solidFill>
            <a:prstDash val="dash"/>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4CF4FCD-105C-40EA-91FC-38AB7478B320}"/>
              </a:ext>
            </a:extLst>
          </p:cNvPr>
          <p:cNvCxnSpPr>
            <a:cxnSpLocks/>
          </p:cNvCxnSpPr>
          <p:nvPr/>
        </p:nvCxnSpPr>
        <p:spPr>
          <a:xfrm flipH="1" flipV="1">
            <a:off x="7199974" y="5486399"/>
            <a:ext cx="788017" cy="9458"/>
          </a:xfrm>
          <a:prstGeom prst="line">
            <a:avLst/>
          </a:prstGeom>
          <a:ln w="12700">
            <a:solidFill>
              <a:srgbClr val="009900"/>
            </a:solidFill>
            <a:prstDash val="dash"/>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83867B26-AA7A-46DD-AFC2-83AFC54BB04D}"/>
              </a:ext>
            </a:extLst>
          </p:cNvPr>
          <p:cNvCxnSpPr>
            <a:cxnSpLocks/>
          </p:cNvCxnSpPr>
          <p:nvPr/>
        </p:nvCxnSpPr>
        <p:spPr>
          <a:xfrm flipV="1">
            <a:off x="8001000" y="5486400"/>
            <a:ext cx="0" cy="685800"/>
          </a:xfrm>
          <a:prstGeom prst="line">
            <a:avLst/>
          </a:prstGeom>
          <a:ln w="12700">
            <a:solidFill>
              <a:srgbClr val="009900"/>
            </a:solidFill>
            <a:prstDash val="dash"/>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DA39086D-3D68-4333-B80E-8D92D545600E}"/>
              </a:ext>
            </a:extLst>
          </p:cNvPr>
          <p:cNvCxnSpPr>
            <a:cxnSpLocks/>
          </p:cNvCxnSpPr>
          <p:nvPr/>
        </p:nvCxnSpPr>
        <p:spPr>
          <a:xfrm flipH="1">
            <a:off x="7199974" y="3359274"/>
            <a:ext cx="3143867" cy="0"/>
          </a:xfrm>
          <a:prstGeom prst="line">
            <a:avLst/>
          </a:prstGeom>
          <a:ln w="12700">
            <a:solidFill>
              <a:srgbClr val="009900"/>
            </a:solidFill>
            <a:prstDash val="dash"/>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DA5969E8-1D58-4CD3-AC59-A76DA5B84129}"/>
              </a:ext>
            </a:extLst>
          </p:cNvPr>
          <p:cNvSpPr txBox="1"/>
          <p:nvPr/>
        </p:nvSpPr>
        <p:spPr>
          <a:xfrm>
            <a:off x="9973686" y="2857793"/>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Q</a:t>
            </a:r>
            <a:endParaRPr lang="en-US" sz="2500">
              <a:solidFill>
                <a:srgbClr val="0070C0"/>
              </a:solidFill>
            </a:endParaRPr>
          </a:p>
        </p:txBody>
      </p:sp>
      <p:sp>
        <p:nvSpPr>
          <p:cNvPr id="60" name="TextBox 59">
            <a:extLst>
              <a:ext uri="{FF2B5EF4-FFF2-40B4-BE49-F238E27FC236}">
                <a16:creationId xmlns:a16="http://schemas.microsoft.com/office/drawing/2014/main" id="{8802392B-BE7C-48F1-814A-6F11426E4E58}"/>
              </a:ext>
            </a:extLst>
          </p:cNvPr>
          <p:cNvSpPr txBox="1"/>
          <p:nvPr/>
        </p:nvSpPr>
        <p:spPr>
          <a:xfrm>
            <a:off x="10342035" y="5230762"/>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H</a:t>
            </a:r>
            <a:endParaRPr lang="en-US" sz="2500">
              <a:solidFill>
                <a:srgbClr val="0070C0"/>
              </a:solidFill>
            </a:endParaRPr>
          </a:p>
        </p:txBody>
      </p:sp>
      <p:sp>
        <p:nvSpPr>
          <p:cNvPr id="61" name="TextBox 60">
            <a:extLst>
              <a:ext uri="{FF2B5EF4-FFF2-40B4-BE49-F238E27FC236}">
                <a16:creationId xmlns:a16="http://schemas.microsoft.com/office/drawing/2014/main" id="{BE559A51-FCAC-43B3-A92E-6C1820214A7B}"/>
              </a:ext>
            </a:extLst>
          </p:cNvPr>
          <p:cNvSpPr txBox="1"/>
          <p:nvPr/>
        </p:nvSpPr>
        <p:spPr>
          <a:xfrm>
            <a:off x="7748630" y="4901734"/>
            <a:ext cx="532519" cy="477054"/>
          </a:xfrm>
          <a:prstGeom prst="rect">
            <a:avLst/>
          </a:prstGeom>
          <a:noFill/>
        </p:spPr>
        <p:txBody>
          <a:bodyPr wrap="square">
            <a:spAutoFit/>
          </a:bodyPr>
          <a:lstStyle/>
          <a:p>
            <a:r>
              <a:rPr lang="en-US" sz="250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P</a:t>
            </a:r>
            <a:endParaRPr lang="en-US" sz="2500">
              <a:solidFill>
                <a:srgbClr val="0070C0"/>
              </a:solidFill>
            </a:endParaRPr>
          </a:p>
        </p:txBody>
      </p:sp>
      <mc:AlternateContent xmlns:mc="http://schemas.openxmlformats.org/markup-compatibility/2006" xmlns:a14="http://schemas.microsoft.com/office/drawing/2010/main">
        <mc:Choice Requires="a14">
          <p:sp>
            <p:nvSpPr>
              <p:cNvPr id="65" name="TextBox 64">
                <a:extLst>
                  <a:ext uri="{FF2B5EF4-FFF2-40B4-BE49-F238E27FC236}">
                    <a16:creationId xmlns:a16="http://schemas.microsoft.com/office/drawing/2014/main" id="{E264A738-8358-45B1-BD41-5D58B5A69A60}"/>
                  </a:ext>
                </a:extLst>
              </p:cNvPr>
              <p:cNvSpPr txBox="1"/>
              <p:nvPr/>
            </p:nvSpPr>
            <p:spPr>
              <a:xfrm>
                <a:off x="6712456" y="5175718"/>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65" name="TextBox 64">
                <a:extLst>
                  <a:ext uri="{FF2B5EF4-FFF2-40B4-BE49-F238E27FC236}">
                    <a16:creationId xmlns:a16="http://schemas.microsoft.com/office/drawing/2014/main" id="{E264A738-8358-45B1-BD41-5D58B5A69A60}"/>
                  </a:ext>
                </a:extLst>
              </p:cNvPr>
              <p:cNvSpPr txBox="1">
                <a:spLocks noRot="1" noChangeAspect="1" noMove="1" noResize="1" noEditPoints="1" noAdjustHandles="1" noChangeArrowheads="1" noChangeShapeType="1" noTextEdit="1"/>
              </p:cNvSpPr>
              <p:nvPr/>
            </p:nvSpPr>
            <p:spPr>
              <a:xfrm>
                <a:off x="6712456" y="5175718"/>
                <a:ext cx="630193" cy="477054"/>
              </a:xfrm>
              <a:prstGeom prst="rect">
                <a:avLst/>
              </a:prstGeom>
              <a:blipFill>
                <a:blip r:embed="rId7"/>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3F8E2305-35D1-47EB-9E50-F3E305209E7F}"/>
                  </a:ext>
                </a:extLst>
              </p:cNvPr>
              <p:cNvSpPr txBox="1"/>
              <p:nvPr/>
            </p:nvSpPr>
            <p:spPr>
              <a:xfrm>
                <a:off x="6760865" y="3237172"/>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i="1">
                              <a:solidFill>
                                <a:srgbClr val="000000"/>
                              </a:solidFill>
                              <a:latin typeface="Cambria Math" panose="02040503050406030204" pitchFamily="18" charset="0"/>
                            </a:rPr>
                            <m:t>𝑣</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66" name="TextBox 65">
                <a:extLst>
                  <a:ext uri="{FF2B5EF4-FFF2-40B4-BE49-F238E27FC236}">
                    <a16:creationId xmlns:a16="http://schemas.microsoft.com/office/drawing/2014/main" id="{3F8E2305-35D1-47EB-9E50-F3E305209E7F}"/>
                  </a:ext>
                </a:extLst>
              </p:cNvPr>
              <p:cNvSpPr txBox="1">
                <a:spLocks noRot="1" noChangeAspect="1" noMove="1" noResize="1" noEditPoints="1" noAdjustHandles="1" noChangeArrowheads="1" noChangeShapeType="1" noTextEdit="1"/>
              </p:cNvSpPr>
              <p:nvPr/>
            </p:nvSpPr>
            <p:spPr>
              <a:xfrm>
                <a:off x="6760865" y="3237172"/>
                <a:ext cx="630193" cy="477054"/>
              </a:xfrm>
              <a:prstGeom prst="rect">
                <a:avLst/>
              </a:prstGeom>
              <a:blipFill>
                <a:blip r:embed="rId8"/>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a:extLst>
                  <a:ext uri="{FF2B5EF4-FFF2-40B4-BE49-F238E27FC236}">
                    <a16:creationId xmlns:a16="http://schemas.microsoft.com/office/drawing/2014/main" id="{0FA1D50A-9170-4B30-A467-742C90FB87CB}"/>
                  </a:ext>
                </a:extLst>
              </p:cNvPr>
              <p:cNvSpPr txBox="1"/>
              <p:nvPr/>
            </p:nvSpPr>
            <p:spPr>
              <a:xfrm>
                <a:off x="7751014" y="6130463"/>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1</m:t>
                          </m:r>
                        </m:sub>
                      </m:sSub>
                    </m:oMath>
                  </m:oMathPara>
                </a14:m>
                <a:endParaRPr lang="en-US" sz="2500"/>
              </a:p>
            </p:txBody>
          </p:sp>
        </mc:Choice>
        <mc:Fallback xmlns="">
          <p:sp>
            <p:nvSpPr>
              <p:cNvPr id="67" name="TextBox 66">
                <a:extLst>
                  <a:ext uri="{FF2B5EF4-FFF2-40B4-BE49-F238E27FC236}">
                    <a16:creationId xmlns:a16="http://schemas.microsoft.com/office/drawing/2014/main" id="{0FA1D50A-9170-4B30-A467-742C90FB87CB}"/>
                  </a:ext>
                </a:extLst>
              </p:cNvPr>
              <p:cNvSpPr txBox="1">
                <a:spLocks noRot="1" noChangeAspect="1" noMove="1" noResize="1" noEditPoints="1" noAdjustHandles="1" noChangeArrowheads="1" noChangeShapeType="1" noTextEdit="1"/>
              </p:cNvSpPr>
              <p:nvPr/>
            </p:nvSpPr>
            <p:spPr>
              <a:xfrm>
                <a:off x="7751014" y="6130463"/>
                <a:ext cx="630193" cy="477054"/>
              </a:xfrm>
              <a:prstGeom prst="rect">
                <a:avLst/>
              </a:prstGeom>
              <a:blipFill>
                <a:blip r:embed="rId9"/>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E1E2842E-DE80-4C7F-839B-F5D302992830}"/>
                  </a:ext>
                </a:extLst>
              </p:cNvPr>
              <p:cNvSpPr txBox="1"/>
              <p:nvPr/>
            </p:nvSpPr>
            <p:spPr>
              <a:xfrm>
                <a:off x="10068917" y="6146215"/>
                <a:ext cx="630193" cy="4770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b="0" i="1" smtClean="0">
                              <a:solidFill>
                                <a:srgbClr val="000000"/>
                              </a:solidFill>
                              <a:latin typeface="Cambria Math" panose="02040503050406030204" pitchFamily="18" charset="0"/>
                            </a:rPr>
                            <m:t>2</m:t>
                          </m:r>
                        </m:sub>
                      </m:sSub>
                    </m:oMath>
                  </m:oMathPara>
                </a14:m>
                <a:endParaRPr lang="en-US" sz="2500"/>
              </a:p>
            </p:txBody>
          </p:sp>
        </mc:Choice>
        <mc:Fallback xmlns="">
          <p:sp>
            <p:nvSpPr>
              <p:cNvPr id="68" name="TextBox 67">
                <a:extLst>
                  <a:ext uri="{FF2B5EF4-FFF2-40B4-BE49-F238E27FC236}">
                    <a16:creationId xmlns:a16="http://schemas.microsoft.com/office/drawing/2014/main" id="{E1E2842E-DE80-4C7F-839B-F5D302992830}"/>
                  </a:ext>
                </a:extLst>
              </p:cNvPr>
              <p:cNvSpPr txBox="1">
                <a:spLocks noRot="1" noChangeAspect="1" noMove="1" noResize="1" noEditPoints="1" noAdjustHandles="1" noChangeArrowheads="1" noChangeShapeType="1" noTextEdit="1"/>
              </p:cNvSpPr>
              <p:nvPr/>
            </p:nvSpPr>
            <p:spPr>
              <a:xfrm>
                <a:off x="10068917" y="6146215"/>
                <a:ext cx="630193" cy="477054"/>
              </a:xfrm>
              <a:prstGeom prst="rect">
                <a:avLst/>
              </a:prstGeom>
              <a:blipFill>
                <a:blip r:embed="rId10"/>
                <a:stretch>
                  <a:fillRect b="-2564"/>
                </a:stretch>
              </a:blipFill>
            </p:spPr>
            <p:txBody>
              <a:bodyPr/>
              <a:lstStyle/>
              <a:p>
                <a:r>
                  <a:rPr lang="en-US">
                    <a:noFill/>
                  </a:rPr>
                  <a:t> </a:t>
                </a:r>
              </a:p>
            </p:txBody>
          </p:sp>
        </mc:Fallback>
      </mc:AlternateContent>
      <p:sp>
        <p:nvSpPr>
          <p:cNvPr id="2" name="Oval 1">
            <a:extLst>
              <a:ext uri="{FF2B5EF4-FFF2-40B4-BE49-F238E27FC236}">
                <a16:creationId xmlns:a16="http://schemas.microsoft.com/office/drawing/2014/main" id="{0B43B844-F581-4656-B95F-FB1A15F2C6C8}"/>
              </a:ext>
            </a:extLst>
          </p:cNvPr>
          <p:cNvSpPr/>
          <p:nvPr/>
        </p:nvSpPr>
        <p:spPr>
          <a:xfrm>
            <a:off x="10248903" y="3295544"/>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14564B31-5D7E-4176-9CCC-F460ADCB2094}"/>
              </a:ext>
            </a:extLst>
          </p:cNvPr>
          <p:cNvSpPr/>
          <p:nvPr/>
        </p:nvSpPr>
        <p:spPr>
          <a:xfrm>
            <a:off x="10256312" y="5428813"/>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03BD0F3C-10BC-47FA-828C-3D977FB9BC11}"/>
              </a:ext>
            </a:extLst>
          </p:cNvPr>
          <p:cNvSpPr/>
          <p:nvPr/>
        </p:nvSpPr>
        <p:spPr>
          <a:xfrm>
            <a:off x="7938931" y="5415517"/>
            <a:ext cx="126993" cy="121317"/>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40" name="TextBox 39">
                <a:extLst>
                  <a:ext uri="{FF2B5EF4-FFF2-40B4-BE49-F238E27FC236}">
                    <a16:creationId xmlns:a16="http://schemas.microsoft.com/office/drawing/2014/main" id="{A3F15645-1DFB-461E-86E7-C93C5A595E22}"/>
                  </a:ext>
                </a:extLst>
              </p:cNvPr>
              <p:cNvSpPr txBox="1"/>
              <p:nvPr/>
            </p:nvSpPr>
            <p:spPr>
              <a:xfrm>
                <a:off x="8381207" y="5488894"/>
                <a:ext cx="1733105" cy="477054"/>
              </a:xfrm>
              <a:prstGeom prst="rect">
                <a:avLst/>
              </a:prstGeom>
              <a:noFill/>
            </p:spPr>
            <p:txBody>
              <a:bodyPr wrap="square">
                <a:spAutoFit/>
              </a:bodyPr>
              <a:lstStyle/>
              <a:p>
                <a14:m>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𝑡</m:t>
                        </m:r>
                      </m:e>
                      <m:sub>
                        <m:r>
                          <a:rPr lang="en-US" sz="2500" i="1">
                            <a:solidFill>
                              <a:srgbClr val="000000"/>
                            </a:solidFill>
                            <a:latin typeface="Cambria Math" panose="02040503050406030204" pitchFamily="18" charset="0"/>
                          </a:rPr>
                          <m:t>1</m:t>
                        </m:r>
                      </m:sub>
                    </m:sSub>
                  </m:oMath>
                </a14:m>
                <a:r>
                  <a:rPr lang="en-US" sz="2500"/>
                  <a:t>= </a:t>
                </a:r>
                <a:r>
                  <a:rPr lang="en-US" sz="2500">
                    <a:sym typeface="Symbol" panose="05050102010706020507" pitchFamily="18" charset="2"/>
                  </a:rPr>
                  <a:t>t</a:t>
                </a:r>
                <a:endParaRPr lang="en-US" sz="2500"/>
              </a:p>
            </p:txBody>
          </p:sp>
        </mc:Choice>
        <mc:Fallback xmlns="">
          <p:sp>
            <p:nvSpPr>
              <p:cNvPr id="40" name="TextBox 39">
                <a:extLst>
                  <a:ext uri="{FF2B5EF4-FFF2-40B4-BE49-F238E27FC236}">
                    <a16:creationId xmlns:a16="http://schemas.microsoft.com/office/drawing/2014/main" id="{A3F15645-1DFB-461E-86E7-C93C5A595E22}"/>
                  </a:ext>
                </a:extLst>
              </p:cNvPr>
              <p:cNvSpPr txBox="1">
                <a:spLocks noRot="1" noChangeAspect="1" noMove="1" noResize="1" noEditPoints="1" noAdjustHandles="1" noChangeArrowheads="1" noChangeShapeType="1" noTextEdit="1"/>
              </p:cNvSpPr>
              <p:nvPr/>
            </p:nvSpPr>
            <p:spPr>
              <a:xfrm>
                <a:off x="8381207" y="5488894"/>
                <a:ext cx="1733105" cy="477054"/>
              </a:xfrm>
              <a:prstGeom prst="rect">
                <a:avLst/>
              </a:prstGeom>
              <a:blipFill>
                <a:blip r:embed="rId11"/>
                <a:stretch>
                  <a:fillRect l="-352" t="-12658" b="-2911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Box 40">
                <a:extLst>
                  <a:ext uri="{FF2B5EF4-FFF2-40B4-BE49-F238E27FC236}">
                    <a16:creationId xmlns:a16="http://schemas.microsoft.com/office/drawing/2014/main" id="{A702595D-B73C-4860-8B78-A19707A4EB94}"/>
                  </a:ext>
                </a:extLst>
              </p:cNvPr>
              <p:cNvSpPr txBox="1"/>
              <p:nvPr/>
            </p:nvSpPr>
            <p:spPr>
              <a:xfrm>
                <a:off x="10371223" y="4115614"/>
                <a:ext cx="2081200" cy="477054"/>
              </a:xfrm>
              <a:prstGeom prst="rect">
                <a:avLst/>
              </a:prstGeom>
              <a:noFill/>
            </p:spPr>
            <p:txBody>
              <a:bodyPr wrap="square">
                <a:spAutoFit/>
              </a:bodyPr>
              <a:lstStyle/>
              <a:p>
                <a14:m>
                  <m:oMath xmlns:m="http://schemas.openxmlformats.org/officeDocument/2006/math">
                    <m:sSub>
                      <m:sSubPr>
                        <m:ctrlPr>
                          <a:rPr lang="en-US" sz="2500" i="1" smtClean="0">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𝑣</m:t>
                        </m:r>
                      </m:e>
                      <m:sub>
                        <m:r>
                          <a:rPr lang="en-US" sz="2500" i="1">
                            <a:solidFill>
                              <a:srgbClr val="000000"/>
                            </a:solidFill>
                            <a:latin typeface="Cambria Math" panose="02040503050406030204" pitchFamily="18" charset="0"/>
                          </a:rPr>
                          <m:t>2</m:t>
                        </m:r>
                      </m:sub>
                    </m:sSub>
                    <m:r>
                      <a:rPr lang="en-US" sz="2500" i="1">
                        <a:solidFill>
                          <a:srgbClr val="000000"/>
                        </a:solidFill>
                        <a:latin typeface="Cambria Math" panose="02040503050406030204" pitchFamily="18" charset="0"/>
                      </a:rPr>
                      <m:t>−</m:t>
                    </m:r>
                    <m:sSub>
                      <m:sSubPr>
                        <m:ctrlPr>
                          <a:rPr lang="en-US" sz="2500" i="1">
                            <a:solidFill>
                              <a:srgbClr val="000000"/>
                            </a:solidFill>
                            <a:latin typeface="Cambria Math" panose="02040503050406030204" pitchFamily="18" charset="0"/>
                          </a:rPr>
                        </m:ctrlPr>
                      </m:sSubPr>
                      <m:e>
                        <m:r>
                          <a:rPr lang="en-US" sz="2500" b="0" i="1" smtClean="0">
                            <a:solidFill>
                              <a:srgbClr val="000000"/>
                            </a:solidFill>
                            <a:latin typeface="Cambria Math" panose="02040503050406030204" pitchFamily="18" charset="0"/>
                          </a:rPr>
                          <m:t>𝑣</m:t>
                        </m:r>
                      </m:e>
                      <m:sub>
                        <m:r>
                          <a:rPr lang="en-US" sz="2500" i="1">
                            <a:solidFill>
                              <a:srgbClr val="000000"/>
                            </a:solidFill>
                            <a:latin typeface="Cambria Math" panose="02040503050406030204" pitchFamily="18" charset="0"/>
                          </a:rPr>
                          <m:t>1</m:t>
                        </m:r>
                      </m:sub>
                    </m:sSub>
                  </m:oMath>
                </a14:m>
                <a:r>
                  <a:rPr lang="en-US" sz="2500"/>
                  <a:t>= </a:t>
                </a:r>
                <a:r>
                  <a:rPr lang="en-US" sz="2500">
                    <a:sym typeface="Symbol" panose="05050102010706020507" pitchFamily="18" charset="2"/>
                  </a:rPr>
                  <a:t>v</a:t>
                </a:r>
                <a:endParaRPr lang="en-US" sz="2500"/>
              </a:p>
            </p:txBody>
          </p:sp>
        </mc:Choice>
        <mc:Fallback xmlns="">
          <p:sp>
            <p:nvSpPr>
              <p:cNvPr id="41" name="TextBox 40">
                <a:extLst>
                  <a:ext uri="{FF2B5EF4-FFF2-40B4-BE49-F238E27FC236}">
                    <a16:creationId xmlns:a16="http://schemas.microsoft.com/office/drawing/2014/main" id="{A702595D-B73C-4860-8B78-A19707A4EB94}"/>
                  </a:ext>
                </a:extLst>
              </p:cNvPr>
              <p:cNvSpPr txBox="1">
                <a:spLocks noRot="1" noChangeAspect="1" noMove="1" noResize="1" noEditPoints="1" noAdjustHandles="1" noChangeArrowheads="1" noChangeShapeType="1" noTextEdit="1"/>
              </p:cNvSpPr>
              <p:nvPr/>
            </p:nvSpPr>
            <p:spPr>
              <a:xfrm>
                <a:off x="10371223" y="4115614"/>
                <a:ext cx="2081200" cy="477054"/>
              </a:xfrm>
              <a:prstGeom prst="rect">
                <a:avLst/>
              </a:prstGeom>
              <a:blipFill>
                <a:blip r:embed="rId12"/>
                <a:stretch>
                  <a:fillRect t="-12821" b="-30769"/>
                </a:stretch>
              </a:blipFill>
            </p:spPr>
            <p:txBody>
              <a:bodyPr/>
              <a:lstStyle/>
              <a:p>
                <a:r>
                  <a:rPr lang="en-US">
                    <a:noFill/>
                  </a:rPr>
                  <a:t> </a:t>
                </a:r>
              </a:p>
            </p:txBody>
          </p:sp>
        </mc:Fallback>
      </mc:AlternateContent>
      <p:sp>
        <p:nvSpPr>
          <p:cNvPr id="43" name="TextBox 42">
            <a:extLst>
              <a:ext uri="{FF2B5EF4-FFF2-40B4-BE49-F238E27FC236}">
                <a16:creationId xmlns:a16="http://schemas.microsoft.com/office/drawing/2014/main" id="{77027BA9-EB05-4CA5-8193-C2A6D5163EAE}"/>
              </a:ext>
            </a:extLst>
          </p:cNvPr>
          <p:cNvSpPr txBox="1"/>
          <p:nvPr/>
        </p:nvSpPr>
        <p:spPr>
          <a:xfrm>
            <a:off x="11201400" y="6214575"/>
            <a:ext cx="952060"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t(s)</a:t>
            </a:r>
            <a:endParaRPr lang="en-US" sz="2500" i="1"/>
          </a:p>
        </p:txBody>
      </p:sp>
      <p:sp>
        <p:nvSpPr>
          <p:cNvPr id="44" name="TextBox 43">
            <a:extLst>
              <a:ext uri="{FF2B5EF4-FFF2-40B4-BE49-F238E27FC236}">
                <a16:creationId xmlns:a16="http://schemas.microsoft.com/office/drawing/2014/main" id="{4FC9B69A-F0FB-4CBA-8B17-36C034C50D52}"/>
              </a:ext>
            </a:extLst>
          </p:cNvPr>
          <p:cNvSpPr txBox="1"/>
          <p:nvPr/>
        </p:nvSpPr>
        <p:spPr>
          <a:xfrm>
            <a:off x="6054597" y="2603203"/>
            <a:ext cx="1213992" cy="477054"/>
          </a:xfrm>
          <a:prstGeom prst="rect">
            <a:avLst/>
          </a:prstGeom>
          <a:noFill/>
        </p:spPr>
        <p:txBody>
          <a:bodyPr wrap="square">
            <a:spAutoFit/>
          </a:bodyPr>
          <a:lstStyle/>
          <a:p>
            <a:r>
              <a:rPr lang="en-US" sz="2500" i="1">
                <a:effectLst/>
                <a:latin typeface="Arial" panose="020B0604020202020204" pitchFamily="34" charset="0"/>
                <a:ea typeface="Times New Roman" panose="02020603050405020304" pitchFamily="18" charset="0"/>
                <a:cs typeface="Times New Roman" panose="02020603050405020304" pitchFamily="18" charset="0"/>
              </a:rPr>
              <a:t>v(m/s)</a:t>
            </a:r>
            <a:endParaRPr lang="en-US" sz="2500" i="1"/>
          </a:p>
        </p:txBody>
      </p:sp>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FB02C6F-30FD-E1E1-2790-0E3B5A2C3CD4}"/>
                  </a:ext>
                </a:extLst>
              </p:cNvPr>
              <p:cNvSpPr txBox="1"/>
              <p:nvPr/>
            </p:nvSpPr>
            <p:spPr>
              <a:xfrm>
                <a:off x="505141" y="1137987"/>
                <a:ext cx="11200111" cy="800219"/>
              </a:xfrm>
              <a:prstGeom prst="rect">
                <a:avLst/>
              </a:prstGeom>
              <a:noFill/>
            </p:spPr>
            <p:txBody>
              <a:bodyPr wrap="square">
                <a:spAutoFit/>
              </a:bodyPr>
              <a:lstStyle/>
              <a:p>
                <a:pPr marL="342900" indent="-342900">
                  <a:buFont typeface="Arial" panose="020B0604020202020204" pitchFamily="34" charset="0"/>
                  <a:buChar char="•"/>
                </a:pPr>
                <a:r>
                  <a:rPr lang="en-US" sz="2300">
                    <a:effectLst/>
                    <a:latin typeface="Arial" panose="020B0604020202020204" pitchFamily="34" charset="0"/>
                    <a:ea typeface="Times New Roman" panose="02020603050405020304" pitchFamily="18" charset="0"/>
                    <a:cs typeface="Times New Roman" panose="02020603050405020304" pitchFamily="18" charset="0"/>
                  </a:rPr>
                  <a:t>Xét vật chuyển động thẳng có vận tốc đầu là </a:t>
                </a:r>
                <a14:m>
                  <m:oMath xmlns:m="http://schemas.openxmlformats.org/officeDocument/2006/math">
                    <m:sSub>
                      <m:sSubPr>
                        <m:ctrlPr>
                          <a:rPr lang="en-US" sz="2300" i="1" smtClean="0">
                            <a:solidFill>
                              <a:srgbClr val="000000"/>
                            </a:solidFill>
                            <a:latin typeface="Cambria Math" panose="02040503050406030204" pitchFamily="18" charset="0"/>
                          </a:rPr>
                        </m:ctrlPr>
                      </m:sSubPr>
                      <m:e>
                        <m:r>
                          <a:rPr lang="en-US" sz="2300" i="1">
                            <a:solidFill>
                              <a:srgbClr val="000000"/>
                            </a:solidFill>
                            <a:latin typeface="Cambria Math" panose="02040503050406030204" pitchFamily="18" charset="0"/>
                          </a:rPr>
                          <m:t>𝑣</m:t>
                        </m:r>
                      </m:e>
                      <m:sub>
                        <m:r>
                          <a:rPr lang="en-US" sz="2300" b="0" i="1" smtClean="0">
                            <a:solidFill>
                              <a:srgbClr val="000000"/>
                            </a:solidFill>
                            <a:latin typeface="Cambria Math" panose="02040503050406030204" pitchFamily="18" charset="0"/>
                          </a:rPr>
                          <m:t>1</m:t>
                        </m:r>
                      </m:sub>
                    </m:sSub>
                  </m:oMath>
                </a14:m>
                <a:r>
                  <a:rPr lang="en-US" sz="2300">
                    <a:effectLst/>
                    <a:latin typeface="Arial" panose="020B0604020202020204" pitchFamily="34" charset="0"/>
                    <a:ea typeface="Times New Roman" panose="02020603050405020304" pitchFamily="18" charset="0"/>
                    <a:cs typeface="Times New Roman" panose="02020603050405020304" pitchFamily="18" charset="0"/>
                  </a:rPr>
                  <a:t>, và vận tốc của vật chuyển động sau khoảng thời gian </a:t>
                </a:r>
                <a14:m>
                  <m:oMath xmlns:m="http://schemas.openxmlformats.org/officeDocument/2006/math">
                    <m:r>
                      <m:rPr>
                        <m:sty m:val="p"/>
                      </m:rPr>
                      <a:rPr lang="en-US" sz="2300" i="1">
                        <a:solidFill>
                          <a:srgbClr val="000000"/>
                        </a:solidFill>
                        <a:latin typeface="Cambria Math" panose="02040503050406030204" pitchFamily="18" charset="0"/>
                      </a:rPr>
                      <m:t>Δ</m:t>
                    </m:r>
                    <m:r>
                      <a:rPr lang="en-US" sz="2300" i="1">
                        <a:solidFill>
                          <a:srgbClr val="000000"/>
                        </a:solidFill>
                        <a:latin typeface="Cambria Math" panose="02040503050406030204" pitchFamily="18" charset="0"/>
                      </a:rPr>
                      <m:t> </m:t>
                    </m:r>
                  </m:oMath>
                </a14:m>
                <a:r>
                  <a:rPr lang="en-US" sz="2300">
                    <a:effectLst/>
                    <a:latin typeface="Arial" panose="020B0604020202020204" pitchFamily="34" charset="0"/>
                    <a:ea typeface="Times New Roman" panose="02020603050405020304" pitchFamily="18" charset="0"/>
                    <a:cs typeface="Times New Roman" panose="02020603050405020304" pitchFamily="18" charset="0"/>
                  </a:rPr>
                  <a:t>t là </a:t>
                </a:r>
                <a14:m>
                  <m:oMath xmlns:m="http://schemas.openxmlformats.org/officeDocument/2006/math">
                    <m:sSub>
                      <m:sSubPr>
                        <m:ctrlPr>
                          <a:rPr lang="en-US" sz="2300" i="1">
                            <a:solidFill>
                              <a:srgbClr val="000000"/>
                            </a:solidFill>
                            <a:latin typeface="Cambria Math" panose="02040503050406030204" pitchFamily="18" charset="0"/>
                          </a:rPr>
                        </m:ctrlPr>
                      </m:sSubPr>
                      <m:e>
                        <m:r>
                          <a:rPr lang="en-US" sz="2300" i="1">
                            <a:solidFill>
                              <a:srgbClr val="000000"/>
                            </a:solidFill>
                            <a:latin typeface="Cambria Math" panose="02040503050406030204" pitchFamily="18" charset="0"/>
                          </a:rPr>
                          <m:t>𝑣</m:t>
                        </m:r>
                      </m:e>
                      <m:sub>
                        <m:r>
                          <a:rPr lang="en-US" sz="2300" b="0" i="1" smtClean="0">
                            <a:solidFill>
                              <a:srgbClr val="000000"/>
                            </a:solidFill>
                            <a:latin typeface="Cambria Math" panose="02040503050406030204" pitchFamily="18" charset="0"/>
                          </a:rPr>
                          <m:t>2</m:t>
                        </m:r>
                      </m:sub>
                    </m:sSub>
                    <m:r>
                      <a:rPr lang="en-US" sz="2300" b="0" i="0" smtClean="0">
                        <a:solidFill>
                          <a:srgbClr val="000000"/>
                        </a:solidFill>
                        <a:latin typeface="Cambria Math" panose="02040503050406030204" pitchFamily="18" charset="0"/>
                      </a:rPr>
                      <m:t>.</m:t>
                    </m:r>
                  </m:oMath>
                </a14:m>
                <a:endParaRPr lang="en-US" sz="2300" b="0">
                  <a:solidFill>
                    <a:srgbClr val="000000"/>
                  </a:solidFill>
                  <a:latin typeface="Arial" panose="020B0604020202020204" pitchFamily="34" charset="0"/>
                </a:endParaRPr>
              </a:p>
            </p:txBody>
          </p:sp>
        </mc:Choice>
        <mc:Fallback xmlns="">
          <p:sp>
            <p:nvSpPr>
              <p:cNvPr id="39" name="TextBox 38">
                <a:extLst>
                  <a:ext uri="{FF2B5EF4-FFF2-40B4-BE49-F238E27FC236}">
                    <a16:creationId xmlns:a16="http://schemas.microsoft.com/office/drawing/2014/main" id="{2FB02C6F-30FD-E1E1-2790-0E3B5A2C3CD4}"/>
                  </a:ext>
                </a:extLst>
              </p:cNvPr>
              <p:cNvSpPr txBox="1">
                <a:spLocks noRot="1" noChangeAspect="1" noMove="1" noResize="1" noEditPoints="1" noAdjustHandles="1" noChangeArrowheads="1" noChangeShapeType="1" noTextEdit="1"/>
              </p:cNvSpPr>
              <p:nvPr/>
            </p:nvSpPr>
            <p:spPr>
              <a:xfrm>
                <a:off x="505141" y="1137987"/>
                <a:ext cx="11200111" cy="800219"/>
              </a:xfrm>
              <a:prstGeom prst="rect">
                <a:avLst/>
              </a:prstGeom>
              <a:blipFill>
                <a:blip r:embed="rId13"/>
                <a:stretch>
                  <a:fillRect l="-653" t="-6107" b="-16031"/>
                </a:stretch>
              </a:blipFill>
            </p:spPr>
            <p:txBody>
              <a:bodyPr/>
              <a:lstStyle/>
              <a:p>
                <a:r>
                  <a:rPr lang="en-US">
                    <a:noFill/>
                  </a:rPr>
                  <a:t> </a:t>
                </a:r>
              </a:p>
            </p:txBody>
          </p:sp>
        </mc:Fallback>
      </mc:AlternateContent>
    </p:spTree>
    <p:extLst>
      <p:ext uri="{BB962C8B-B14F-4D97-AF65-F5344CB8AC3E}">
        <p14:creationId xmlns:p14="http://schemas.microsoft.com/office/powerpoint/2010/main" val="55788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2"/>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4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9"/>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67"/>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6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4"/>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21"/>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2" grpId="0"/>
      <p:bldP spid="59" grpId="0"/>
      <p:bldP spid="60" grpId="0"/>
      <p:bldP spid="61" grpId="0"/>
      <p:bldP spid="65" grpId="0"/>
      <p:bldP spid="66" grpId="0"/>
      <p:bldP spid="67" grpId="0"/>
      <p:bldP spid="68" grpId="0"/>
      <p:bldP spid="2" grpId="0" animBg="1"/>
      <p:bldP spid="35" grpId="0" animBg="1"/>
      <p:bldP spid="37" grpId="0" animBg="1"/>
      <p:bldP spid="40" grpId="0"/>
      <p:bldP spid="41" grpId="0"/>
      <p:bldP spid="43" grpId="0"/>
      <p:bldP spid="44" grpId="0"/>
      <p:bldP spid="39" grpId="0"/>
    </p:bldLst>
  </p:timing>
</p:sld>
</file>

<file path=ppt/tags/tag1.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ags/tag2.xml><?xml version="1.0" encoding="utf-8"?>
<p:tagLst xmlns:a="http://schemas.openxmlformats.org/drawingml/2006/main" xmlns:r="http://schemas.openxmlformats.org/officeDocument/2006/relationships" xmlns:p="http://schemas.openxmlformats.org/presentationml/2006/main">
  <p:tag name="PRESENTER_SHAPETEXTINFO" val="&lt;ShapeTextInfo&gt;&lt;TableIndex row=&quot;-1&quot; col=&quot;-1&quot;&gt;&lt;linesCount val=&quot;1&quot;/&gt;&lt;lineCharCount val=&quot;29&quot;/&gt;&lt;/TableIndex&gt;&lt;/ShapeTextInfo&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3671</TotalTime>
  <Words>3381</Words>
  <Application>Microsoft Office PowerPoint</Application>
  <PresentationFormat>Widescreen</PresentationFormat>
  <Paragraphs>424</Paragraphs>
  <Slides>32</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32</vt:i4>
      </vt:variant>
    </vt:vector>
  </HeadingPairs>
  <TitlesOfParts>
    <vt:vector size="39" baseType="lpstr">
      <vt:lpstr>Arial</vt:lpstr>
      <vt:lpstr>Calibri</vt:lpstr>
      <vt:lpstr>Calibri Light</vt:lpstr>
      <vt:lpstr>Cambria Math</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User</dc:creator>
  <cp:lastModifiedBy>Tien Nguyen</cp:lastModifiedBy>
  <cp:revision>244</cp:revision>
  <dcterms:created xsi:type="dcterms:W3CDTF">2007-10-27T08:09:53Z</dcterms:created>
  <dcterms:modified xsi:type="dcterms:W3CDTF">2022-06-27T04:08:36Z</dcterms:modified>
</cp:coreProperties>
</file>